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9"/>
  </p:notesMasterIdLst>
  <p:handoutMasterIdLst>
    <p:handoutMasterId r:id="rId30"/>
  </p:handoutMasterIdLst>
  <p:sldIdLst>
    <p:sldId id="502" r:id="rId2"/>
    <p:sldId id="464" r:id="rId3"/>
    <p:sldId id="488" r:id="rId4"/>
    <p:sldId id="429" r:id="rId5"/>
    <p:sldId id="439" r:id="rId6"/>
    <p:sldId id="430" r:id="rId7"/>
    <p:sldId id="440" r:id="rId8"/>
    <p:sldId id="492" r:id="rId9"/>
    <p:sldId id="493" r:id="rId10"/>
    <p:sldId id="494" r:id="rId11"/>
    <p:sldId id="495" r:id="rId12"/>
    <p:sldId id="447" r:id="rId13"/>
    <p:sldId id="446" r:id="rId14"/>
    <p:sldId id="441" r:id="rId15"/>
    <p:sldId id="442" r:id="rId16"/>
    <p:sldId id="443" r:id="rId17"/>
    <p:sldId id="444" r:id="rId18"/>
    <p:sldId id="445" r:id="rId19"/>
    <p:sldId id="499" r:id="rId20"/>
    <p:sldId id="498" r:id="rId21"/>
    <p:sldId id="496" r:id="rId22"/>
    <p:sldId id="497" r:id="rId23"/>
    <p:sldId id="489" r:id="rId24"/>
    <p:sldId id="421" r:id="rId25"/>
    <p:sldId id="448" r:id="rId26"/>
    <p:sldId id="471" r:id="rId27"/>
    <p:sldId id="501" r:id="rId28"/>
  </p:sldIdLst>
  <p:sldSz cx="9906000" cy="6858000" type="A4"/>
  <p:notesSz cx="6799263" cy="9929813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sz="2000" b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CC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2" autoAdjust="0"/>
    <p:restoredTop sz="90436" autoAdjust="0"/>
  </p:normalViewPr>
  <p:slideViewPr>
    <p:cSldViewPr snapToGrid="0">
      <p:cViewPr varScale="1">
        <p:scale>
          <a:sx n="104" d="100"/>
          <a:sy n="104" d="100"/>
        </p:scale>
        <p:origin x="1782" y="10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808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75" y="758825"/>
            <a:ext cx="5005388" cy="346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9112003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40363" cy="391001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錯誤：此時不需化簡</a:t>
            </a:r>
            <a:r>
              <a:rPr lang="en-US" altLang="zh-TW" dirty="0" smtClean="0"/>
              <a:t>(</a:t>
            </a:r>
            <a:r>
              <a:rPr lang="zh-TW" altLang="en-US" dirty="0" smtClean="0"/>
              <a:t>已修正</a:t>
            </a:r>
            <a:r>
              <a:rPr lang="en-US" altLang="zh-TW" smtClean="0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34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660400" y="1238250"/>
            <a:ext cx="85852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146300" y="3981450"/>
            <a:ext cx="705485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 rot="16200000">
            <a:off x="7027069" y="4698206"/>
            <a:ext cx="396875" cy="3763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TW" sz="1400" i="1">
                <a:latin typeface="Times New Roman" pitchFamily="18" charset="0"/>
                <a:ea typeface="標楷體" pitchFamily="65" charset="-120"/>
              </a:rPr>
              <a:t>Digital </a:t>
            </a:r>
            <a:r>
              <a:rPr lang="en-US" altLang="zh-TW" sz="1400" i="1">
                <a:latin typeface="Times New Roman" pitchFamily="18" charset="0"/>
              </a:rPr>
              <a:t>Integrated Circuit </a:t>
            </a:r>
            <a:r>
              <a:rPr lang="en-US" altLang="zh-TW" sz="1400" i="1">
                <a:latin typeface="Times New Roman" pitchFamily="18" charset="0"/>
                <a:ea typeface="標楷體" pitchFamily="65" charset="-120"/>
              </a:rPr>
              <a:t>Design Laboratory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813" y="6092825"/>
            <a:ext cx="827087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46038"/>
            <a:ext cx="811213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 rot="16200000">
            <a:off x="3217863" y="-2289175"/>
            <a:ext cx="715962" cy="53800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eaVert"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TW" sz="1400" i="1">
                <a:latin typeface="Times New Roman" pitchFamily="18" charset="0"/>
                <a:ea typeface="標楷體" pitchFamily="65" charset="-120"/>
              </a:rPr>
              <a:t>Department of Computer Science and Information Engineering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altLang="zh-TW" sz="1400" i="1">
                <a:latin typeface="Times New Roman" pitchFamily="18" charset="0"/>
                <a:ea typeface="標楷體" pitchFamily="65" charset="-120"/>
              </a:rPr>
              <a:t>National Cheng Kung University</a:t>
            </a:r>
          </a:p>
        </p:txBody>
      </p:sp>
      <p:sp>
        <p:nvSpPr>
          <p:cNvPr id="339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1543050"/>
            <a:ext cx="8258175" cy="1752600"/>
          </a:xfrm>
        </p:spPr>
        <p:txBody>
          <a:bodyPr/>
          <a:lstStyle>
            <a:lvl1pPr>
              <a:defRPr i="1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46300" y="3981450"/>
            <a:ext cx="70993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0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90197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B791E-8DC5-475A-B77B-695AA02C232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4825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408863" y="277813"/>
            <a:ext cx="2303462" cy="577373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95300" y="277813"/>
            <a:ext cx="6761163" cy="57737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EA5D57-3468-4E25-B5AE-C876081E00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6818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C2E83B-6F92-40C2-B042-FB44B030C70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5307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33AAAD-7A26-477A-BEEC-FE6886FEFB1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561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95300" y="1484313"/>
            <a:ext cx="4532313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80013" y="1484313"/>
            <a:ext cx="4532312" cy="4567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0D244B-B3BD-4662-BC3D-2376D77A7C3E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738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ECF66D-E0DC-4C03-B319-106D4780943F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42437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674E8D-0157-4DD9-B43D-A9E9A36E03B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524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AFB60A-C1DF-4D1D-8BA1-63C16123C9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669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BDD009-BF31-4F3F-830C-4BF16B54B345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4231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7EC5F-D92C-47E3-A6A4-1A6B396D4F7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8287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277813"/>
            <a:ext cx="92170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484313"/>
            <a:ext cx="9217025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3389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3638"/>
            <a:ext cx="23114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389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389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3638"/>
            <a:ext cx="23114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D931CC5A-5D22-4D0E-8EBA-A29ED05063E4}" type="slidenum">
              <a:rPr lang="en-US" altLang="zh-TW"/>
              <a:pPr/>
              <a:t>‹#›</a:t>
            </a:fld>
            <a:endParaRPr lang="en-US" altLang="zh-TW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412750" y="228600"/>
            <a:ext cx="89154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95300" y="6172200"/>
            <a:ext cx="89154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1"/>
          </a:solidFill>
          <a:latin typeface="Times New Roman" pitchFamily="18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kumimoji="1" sz="2200" b="1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kumimoji="1" b="1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Arial" pitchFamily="34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65318" y="4628030"/>
            <a:ext cx="7099300" cy="142398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陳培殷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國立成功大學   資訊工程系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4605" y="1960871"/>
            <a:ext cx="8258175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ctr" eaLnBrk="1" hangingPunct="1"/>
            <a:r>
              <a:rPr lang="zh-TW" alt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數位系統實驗</a:t>
            </a:r>
            <a:endParaRPr lang="en-US" altLang="zh-TW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n-US" altLang="zh-TW" sz="2800" i="0" kern="0" dirty="0" smtClean="0">
              <a:latin typeface="+mn-lt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zh-TW" sz="2800" kern="0" dirty="0" smtClean="0">
                <a:latin typeface="+mn-lt"/>
                <a:cs typeface="Arial" panose="020B0604020202020204" pitchFamily="34" charset="0"/>
              </a:rPr>
              <a:t>Thu 9:00 pm – 12:00 pm</a:t>
            </a:r>
            <a:endParaRPr lang="zh-TW" altLang="en-US" kern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998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183" y="1283876"/>
            <a:ext cx="1100137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c04f1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264880"/>
            <a:ext cx="6049962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5" name="Freeform 5"/>
          <p:cNvSpPr>
            <a:spLocks noEditPoints="1"/>
          </p:cNvSpPr>
          <p:nvPr/>
        </p:nvSpPr>
        <p:spPr bwMode="auto">
          <a:xfrm>
            <a:off x="1090614" y="2355369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66" name="Freeform 6"/>
          <p:cNvSpPr>
            <a:spLocks/>
          </p:cNvSpPr>
          <p:nvPr/>
        </p:nvSpPr>
        <p:spPr bwMode="auto">
          <a:xfrm>
            <a:off x="1244600" y="2229955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67" name="Freeform 7"/>
          <p:cNvSpPr>
            <a:spLocks/>
          </p:cNvSpPr>
          <p:nvPr/>
        </p:nvSpPr>
        <p:spPr bwMode="auto">
          <a:xfrm>
            <a:off x="1244600" y="2229955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68" name="Freeform 8"/>
          <p:cNvSpPr>
            <a:spLocks/>
          </p:cNvSpPr>
          <p:nvPr/>
        </p:nvSpPr>
        <p:spPr bwMode="auto">
          <a:xfrm>
            <a:off x="1244600" y="2229955"/>
            <a:ext cx="566738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8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69" name="Freeform 9"/>
          <p:cNvSpPr>
            <a:spLocks noEditPoints="1"/>
          </p:cNvSpPr>
          <p:nvPr/>
        </p:nvSpPr>
        <p:spPr bwMode="auto">
          <a:xfrm>
            <a:off x="1090614" y="3111019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0" name="Freeform 10"/>
          <p:cNvSpPr>
            <a:spLocks/>
          </p:cNvSpPr>
          <p:nvPr/>
        </p:nvSpPr>
        <p:spPr bwMode="auto">
          <a:xfrm>
            <a:off x="1244600" y="2985605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1" name="Freeform 11"/>
          <p:cNvSpPr>
            <a:spLocks/>
          </p:cNvSpPr>
          <p:nvPr/>
        </p:nvSpPr>
        <p:spPr bwMode="auto">
          <a:xfrm>
            <a:off x="1244600" y="2985605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2" name="Freeform 12"/>
          <p:cNvSpPr>
            <a:spLocks/>
          </p:cNvSpPr>
          <p:nvPr/>
        </p:nvSpPr>
        <p:spPr bwMode="auto">
          <a:xfrm>
            <a:off x="1244600" y="2985605"/>
            <a:ext cx="566738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8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3" name="Freeform 13"/>
          <p:cNvSpPr>
            <a:spLocks noEditPoints="1"/>
          </p:cNvSpPr>
          <p:nvPr/>
        </p:nvSpPr>
        <p:spPr bwMode="auto">
          <a:xfrm>
            <a:off x="1965326" y="2715731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4" name="Freeform 14"/>
          <p:cNvSpPr>
            <a:spLocks/>
          </p:cNvSpPr>
          <p:nvPr/>
        </p:nvSpPr>
        <p:spPr bwMode="auto">
          <a:xfrm>
            <a:off x="2119314" y="2590318"/>
            <a:ext cx="566737" cy="501650"/>
          </a:xfrm>
          <a:custGeom>
            <a:avLst/>
            <a:gdLst>
              <a:gd name="T0" fmla="*/ 566737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7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5" name="Freeform 15"/>
          <p:cNvSpPr>
            <a:spLocks/>
          </p:cNvSpPr>
          <p:nvPr/>
        </p:nvSpPr>
        <p:spPr bwMode="auto">
          <a:xfrm>
            <a:off x="2119314" y="2590318"/>
            <a:ext cx="566737" cy="501650"/>
          </a:xfrm>
          <a:custGeom>
            <a:avLst/>
            <a:gdLst>
              <a:gd name="T0" fmla="*/ 566737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7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6" name="Freeform 16"/>
          <p:cNvSpPr>
            <a:spLocks/>
          </p:cNvSpPr>
          <p:nvPr/>
        </p:nvSpPr>
        <p:spPr bwMode="auto">
          <a:xfrm>
            <a:off x="2119314" y="2590318"/>
            <a:ext cx="566737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7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77" name="Line 17"/>
          <p:cNvSpPr>
            <a:spLocks noChangeShapeType="1"/>
          </p:cNvSpPr>
          <p:nvPr/>
        </p:nvSpPr>
        <p:spPr bwMode="auto">
          <a:xfrm flipV="1">
            <a:off x="1963738" y="2968144"/>
            <a:ext cx="0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 flipV="1">
            <a:off x="1963738" y="2482369"/>
            <a:ext cx="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6211889" y="2660168"/>
            <a:ext cx="720725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80" name="Freeform 20"/>
          <p:cNvSpPr>
            <a:spLocks/>
          </p:cNvSpPr>
          <p:nvPr/>
        </p:nvSpPr>
        <p:spPr bwMode="auto">
          <a:xfrm>
            <a:off x="5492750" y="2660167"/>
            <a:ext cx="2197100" cy="3133725"/>
          </a:xfrm>
          <a:custGeom>
            <a:avLst/>
            <a:gdLst>
              <a:gd name="T0" fmla="*/ 0 w 1565"/>
              <a:gd name="T1" fmla="*/ 3168650 h 2313"/>
              <a:gd name="T2" fmla="*/ 286395 w 1565"/>
              <a:gd name="T3" fmla="*/ 3168650 h 2313"/>
              <a:gd name="T4" fmla="*/ 954650 w 1565"/>
              <a:gd name="T5" fmla="*/ 963061 h 2313"/>
              <a:gd name="T6" fmla="*/ 2197100 w 1565"/>
              <a:gd name="T7" fmla="*/ 0 h 23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65" h="2313">
                <a:moveTo>
                  <a:pt x="0" y="2313"/>
                </a:moveTo>
                <a:lnTo>
                  <a:pt x="204" y="2313"/>
                </a:lnTo>
                <a:lnTo>
                  <a:pt x="680" y="703"/>
                </a:lnTo>
                <a:lnTo>
                  <a:pt x="1565" y="0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81" name="Text Box 22"/>
          <p:cNvSpPr txBox="1">
            <a:spLocks noChangeArrowheads="1"/>
          </p:cNvSpPr>
          <p:nvPr/>
        </p:nvSpPr>
        <p:spPr bwMode="auto">
          <a:xfrm>
            <a:off x="1208088" y="2226780"/>
            <a:ext cx="5613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rgbClr val="3333FF"/>
                </a:solidFill>
              </a:rPr>
              <a:t>[2]</a:t>
            </a:r>
            <a:endParaRPr kumimoji="0" lang="en-US" altLang="zh-TW" sz="2400" dirty="0">
              <a:solidFill>
                <a:srgbClr val="3333FF"/>
              </a:solidFill>
            </a:endParaRPr>
          </a:p>
        </p:txBody>
      </p:sp>
      <p:sp>
        <p:nvSpPr>
          <p:cNvPr id="15382" name="Text Box 23"/>
          <p:cNvSpPr txBox="1">
            <a:spLocks noChangeArrowheads="1"/>
          </p:cNvSpPr>
          <p:nvPr/>
        </p:nvSpPr>
        <p:spPr bwMode="auto">
          <a:xfrm>
            <a:off x="1208088" y="2984018"/>
            <a:ext cx="5613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rgbClr val="3333FF"/>
                </a:solidFill>
              </a:rPr>
              <a:t>[1]</a:t>
            </a:r>
            <a:endParaRPr kumimoji="0" lang="en-US" altLang="zh-TW" sz="2400" dirty="0">
              <a:solidFill>
                <a:srgbClr val="3333FF"/>
              </a:solidFill>
            </a:endParaRPr>
          </a:p>
        </p:txBody>
      </p:sp>
      <p:sp>
        <p:nvSpPr>
          <p:cNvPr id="15383" name="Text Box 24"/>
          <p:cNvSpPr txBox="1">
            <a:spLocks noChangeArrowheads="1"/>
          </p:cNvSpPr>
          <p:nvPr/>
        </p:nvSpPr>
        <p:spPr bwMode="auto">
          <a:xfrm>
            <a:off x="2108201" y="2588730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>
                <a:solidFill>
                  <a:srgbClr val="3333FF"/>
                </a:solidFill>
              </a:rPr>
              <a:t>[3]</a:t>
            </a:r>
          </a:p>
        </p:txBody>
      </p:sp>
      <p:sp>
        <p:nvSpPr>
          <p:cNvPr id="15384" name="Text Box 25"/>
          <p:cNvSpPr txBox="1">
            <a:spLocks noChangeArrowheads="1"/>
          </p:cNvSpPr>
          <p:nvPr/>
        </p:nvSpPr>
        <p:spPr bwMode="auto">
          <a:xfrm>
            <a:off x="2863850" y="2660169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5385" name="Text Box 26"/>
          <p:cNvSpPr txBox="1">
            <a:spLocks noChangeArrowheads="1"/>
          </p:cNvSpPr>
          <p:nvPr/>
        </p:nvSpPr>
        <p:spPr bwMode="auto">
          <a:xfrm>
            <a:off x="7444549" y="3524037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[3]</a:t>
            </a:r>
          </a:p>
        </p:txBody>
      </p:sp>
      <p:sp>
        <p:nvSpPr>
          <p:cNvPr id="15386" name="Text Box 27"/>
          <p:cNvSpPr txBox="1">
            <a:spLocks noChangeArrowheads="1"/>
          </p:cNvSpPr>
          <p:nvPr/>
        </p:nvSpPr>
        <p:spPr bwMode="auto">
          <a:xfrm>
            <a:off x="5243961" y="3509894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[1]</a:t>
            </a:r>
          </a:p>
        </p:txBody>
      </p:sp>
      <p:sp>
        <p:nvSpPr>
          <p:cNvPr id="15387" name="Text Box 28"/>
          <p:cNvSpPr txBox="1">
            <a:spLocks noChangeArrowheads="1"/>
          </p:cNvSpPr>
          <p:nvPr/>
        </p:nvSpPr>
        <p:spPr bwMode="auto">
          <a:xfrm>
            <a:off x="4539207" y="4497278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[2]</a:t>
            </a:r>
          </a:p>
        </p:txBody>
      </p:sp>
      <p:sp>
        <p:nvSpPr>
          <p:cNvPr id="15388" name="Text Box 29"/>
          <p:cNvSpPr txBox="1">
            <a:spLocks noChangeArrowheads="1"/>
          </p:cNvSpPr>
          <p:nvPr/>
        </p:nvSpPr>
        <p:spPr bwMode="auto">
          <a:xfrm>
            <a:off x="617265" y="2874481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/>
              <a:t>12</a:t>
            </a:r>
            <a:endParaRPr kumimoji="0" lang="en-US" altLang="zh-TW" dirty="0"/>
          </a:p>
        </p:txBody>
      </p:sp>
      <p:sp>
        <p:nvSpPr>
          <p:cNvPr id="15389" name="Text Box 30"/>
          <p:cNvSpPr txBox="1">
            <a:spLocks noChangeArrowheads="1"/>
          </p:cNvSpPr>
          <p:nvPr/>
        </p:nvSpPr>
        <p:spPr bwMode="auto">
          <a:xfrm>
            <a:off x="627204" y="3174519"/>
            <a:ext cx="47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/>
              <a:t>13</a:t>
            </a:r>
            <a:endParaRPr kumimoji="0" lang="en-US" altLang="zh-TW" dirty="0"/>
          </a:p>
        </p:txBody>
      </p:sp>
      <p:sp>
        <p:nvSpPr>
          <p:cNvPr id="15390" name="Text Box 31"/>
          <p:cNvSpPr txBox="1">
            <a:spLocks noChangeArrowheads="1"/>
          </p:cNvSpPr>
          <p:nvPr/>
        </p:nvSpPr>
        <p:spPr bwMode="auto">
          <a:xfrm>
            <a:off x="777668" y="2131531"/>
            <a:ext cx="32733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/>
              <a:t>1</a:t>
            </a:r>
            <a:endParaRPr kumimoji="0" lang="en-US" altLang="zh-TW" dirty="0"/>
          </a:p>
          <a:p>
            <a:pPr eaLnBrk="1" hangingPunct="1"/>
            <a:r>
              <a:rPr kumimoji="0" lang="en-US" altLang="zh-TW" dirty="0" smtClean="0"/>
              <a:t>2</a:t>
            </a:r>
            <a:endParaRPr kumimoji="0" lang="en-US" altLang="zh-TW" dirty="0"/>
          </a:p>
        </p:txBody>
      </p:sp>
      <p:sp>
        <p:nvSpPr>
          <p:cNvPr id="15391" name="Oval 33"/>
          <p:cNvSpPr>
            <a:spLocks noChangeArrowheads="1"/>
          </p:cNvSpPr>
          <p:nvPr/>
        </p:nvSpPr>
        <p:spPr bwMode="auto">
          <a:xfrm>
            <a:off x="1784351" y="2409344"/>
            <a:ext cx="144463" cy="1412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5392" name="Oval 34"/>
          <p:cNvSpPr>
            <a:spLocks noChangeArrowheads="1"/>
          </p:cNvSpPr>
          <p:nvPr/>
        </p:nvSpPr>
        <p:spPr bwMode="auto">
          <a:xfrm>
            <a:off x="1784351" y="3131655"/>
            <a:ext cx="144463" cy="1412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5393" name="Oval 35"/>
          <p:cNvSpPr>
            <a:spLocks noChangeArrowheads="1"/>
          </p:cNvSpPr>
          <p:nvPr/>
        </p:nvSpPr>
        <p:spPr bwMode="auto">
          <a:xfrm>
            <a:off x="2649538" y="2769706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5394" name="Line 36"/>
          <p:cNvSpPr>
            <a:spLocks noChangeShapeType="1"/>
          </p:cNvSpPr>
          <p:nvPr/>
        </p:nvSpPr>
        <p:spPr bwMode="auto">
          <a:xfrm flipV="1">
            <a:off x="1497013" y="3488843"/>
            <a:ext cx="0" cy="7921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95" name="Line 37"/>
          <p:cNvSpPr>
            <a:spLocks noChangeShapeType="1"/>
          </p:cNvSpPr>
          <p:nvPr/>
        </p:nvSpPr>
        <p:spPr bwMode="auto">
          <a:xfrm flipV="1">
            <a:off x="1712913" y="2696680"/>
            <a:ext cx="0" cy="15128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96" name="Line 38"/>
          <p:cNvSpPr>
            <a:spLocks noChangeShapeType="1"/>
          </p:cNvSpPr>
          <p:nvPr/>
        </p:nvSpPr>
        <p:spPr bwMode="auto">
          <a:xfrm flipV="1">
            <a:off x="2432050" y="3057043"/>
            <a:ext cx="0" cy="12954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97" name="Text Box 39"/>
          <p:cNvSpPr txBox="1">
            <a:spLocks noChangeArrowheads="1"/>
          </p:cNvSpPr>
          <p:nvPr/>
        </p:nvSpPr>
        <p:spPr bwMode="auto">
          <a:xfrm>
            <a:off x="1423989" y="4281006"/>
            <a:ext cx="10903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solidFill>
                  <a:srgbClr val="FF3300"/>
                </a:solidFill>
              </a:rPr>
              <a:t>power</a:t>
            </a:r>
          </a:p>
        </p:txBody>
      </p:sp>
      <p:sp>
        <p:nvSpPr>
          <p:cNvPr id="15398" name="Text Box 40"/>
          <p:cNvSpPr txBox="1">
            <a:spLocks noChangeArrowheads="1"/>
          </p:cNvSpPr>
          <p:nvPr/>
        </p:nvSpPr>
        <p:spPr bwMode="auto">
          <a:xfrm>
            <a:off x="1692276" y="4733443"/>
            <a:ext cx="6399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5 V </a:t>
            </a:r>
          </a:p>
        </p:txBody>
      </p:sp>
      <p:sp>
        <p:nvSpPr>
          <p:cNvPr id="15399" name="Line 41"/>
          <p:cNvSpPr>
            <a:spLocks noChangeShapeType="1"/>
          </p:cNvSpPr>
          <p:nvPr/>
        </p:nvSpPr>
        <p:spPr bwMode="auto">
          <a:xfrm>
            <a:off x="1352550" y="1401281"/>
            <a:ext cx="0" cy="79216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400" name="Line 42"/>
          <p:cNvSpPr>
            <a:spLocks noChangeShapeType="1"/>
          </p:cNvSpPr>
          <p:nvPr/>
        </p:nvSpPr>
        <p:spPr bwMode="auto">
          <a:xfrm>
            <a:off x="1639888" y="1761643"/>
            <a:ext cx="0" cy="1223962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401" name="Line 43"/>
          <p:cNvSpPr>
            <a:spLocks noChangeShapeType="1"/>
          </p:cNvSpPr>
          <p:nvPr/>
        </p:nvSpPr>
        <p:spPr bwMode="auto">
          <a:xfrm>
            <a:off x="2360613" y="1544156"/>
            <a:ext cx="0" cy="1008063"/>
          </a:xfrm>
          <a:prstGeom prst="line">
            <a:avLst/>
          </a:prstGeom>
          <a:noFill/>
          <a:ln w="25400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402" name="Text Box 44"/>
          <p:cNvSpPr txBox="1">
            <a:spLocks noChangeArrowheads="1"/>
          </p:cNvSpPr>
          <p:nvPr/>
        </p:nvSpPr>
        <p:spPr bwMode="auto">
          <a:xfrm>
            <a:off x="1425575" y="1083781"/>
            <a:ext cx="12426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>
                <a:solidFill>
                  <a:srgbClr val="00B050"/>
                </a:solidFill>
              </a:rPr>
              <a:t>ground</a:t>
            </a:r>
          </a:p>
        </p:txBody>
      </p:sp>
      <p:sp>
        <p:nvSpPr>
          <p:cNvPr id="43" name="套索 42"/>
          <p:cNvSpPr/>
          <p:nvPr/>
        </p:nvSpPr>
        <p:spPr bwMode="auto">
          <a:xfrm rot="12120000">
            <a:off x="3159660" y="4084357"/>
            <a:ext cx="410099" cy="437810"/>
          </a:xfrm>
          <a:prstGeom prst="chor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1764097" y="2031419"/>
            <a:ext cx="45583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/>
              <a:t>3</a:t>
            </a:r>
          </a:p>
          <a:p>
            <a:pPr eaLnBrk="1" hangingPunct="1"/>
            <a:endParaRPr kumimoji="0" lang="en-US" altLang="zh-TW" dirty="0" smtClean="0"/>
          </a:p>
          <a:p>
            <a:pPr eaLnBrk="1" hangingPunct="1"/>
            <a:endParaRPr kumimoji="0" lang="en-US" altLang="zh-TW" dirty="0" smtClean="0"/>
          </a:p>
          <a:p>
            <a:pPr eaLnBrk="1" hangingPunct="1"/>
            <a:endParaRPr kumimoji="0" lang="en-US" altLang="zh-TW" dirty="0" smtClean="0"/>
          </a:p>
          <a:p>
            <a:pPr eaLnBrk="1" hangingPunct="1"/>
            <a:r>
              <a:rPr kumimoji="0" lang="en-US" altLang="zh-TW" dirty="0" smtClean="0"/>
              <a:t>11</a:t>
            </a:r>
            <a:endParaRPr kumimoji="0" lang="en-US" altLang="zh-TW" dirty="0"/>
          </a:p>
        </p:txBody>
      </p:sp>
      <p:sp>
        <p:nvSpPr>
          <p:cNvPr id="46" name="標題 1"/>
          <p:cNvSpPr txBox="1">
            <a:spLocks/>
          </p:cNvSpPr>
          <p:nvPr/>
        </p:nvSpPr>
        <p:spPr bwMode="auto">
          <a:xfrm>
            <a:off x="469901" y="290031"/>
            <a:ext cx="92170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/>
              <a:t>74LS00 (2/3)</a:t>
            </a:r>
            <a:endParaRPr lang="zh-TW" altLang="en-US" kern="0" dirty="0" smtClean="0"/>
          </a:p>
        </p:txBody>
      </p:sp>
      <p:sp>
        <p:nvSpPr>
          <p:cNvPr id="47" name="Text Box 31"/>
          <p:cNvSpPr txBox="1">
            <a:spLocks noChangeArrowheads="1"/>
          </p:cNvSpPr>
          <p:nvPr/>
        </p:nvSpPr>
        <p:spPr bwMode="auto">
          <a:xfrm>
            <a:off x="2030920" y="2330109"/>
            <a:ext cx="470000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kumimoji="0" lang="en-US" altLang="zh-TW" dirty="0" smtClean="0"/>
              <a:t>9</a:t>
            </a:r>
            <a:endParaRPr kumimoji="0" lang="en-US" altLang="zh-TW" dirty="0"/>
          </a:p>
          <a:p>
            <a:pPr eaLnBrk="1" hangingPunct="1">
              <a:lnSpc>
                <a:spcPts val="2000"/>
              </a:lnSpc>
            </a:pPr>
            <a:endParaRPr kumimoji="0" lang="en-US" altLang="zh-TW" dirty="0" smtClean="0"/>
          </a:p>
          <a:p>
            <a:pPr eaLnBrk="1" hangingPunct="1">
              <a:lnSpc>
                <a:spcPts val="2000"/>
              </a:lnSpc>
            </a:pPr>
            <a:endParaRPr kumimoji="0" lang="en-US" altLang="zh-TW" dirty="0" smtClean="0"/>
          </a:p>
          <a:p>
            <a:pPr eaLnBrk="1" hangingPunct="1">
              <a:lnSpc>
                <a:spcPts val="2000"/>
              </a:lnSpc>
            </a:pPr>
            <a:r>
              <a:rPr kumimoji="0" lang="en-US" altLang="zh-TW" dirty="0" smtClean="0"/>
              <a:t>10</a:t>
            </a:r>
            <a:endParaRPr kumimoji="0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8279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4" descr="c04f13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4" y="1498600"/>
            <a:ext cx="5572125" cy="370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8" name="Freeform 5"/>
          <p:cNvSpPr>
            <a:spLocks noEditPoints="1"/>
          </p:cNvSpPr>
          <p:nvPr/>
        </p:nvSpPr>
        <p:spPr bwMode="auto">
          <a:xfrm>
            <a:off x="1090614" y="1719264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89" name="Freeform 6"/>
          <p:cNvSpPr>
            <a:spLocks/>
          </p:cNvSpPr>
          <p:nvPr/>
        </p:nvSpPr>
        <p:spPr bwMode="auto">
          <a:xfrm>
            <a:off x="1244600" y="1593850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390" name="Freeform 7"/>
          <p:cNvSpPr>
            <a:spLocks/>
          </p:cNvSpPr>
          <p:nvPr/>
        </p:nvSpPr>
        <p:spPr bwMode="auto">
          <a:xfrm>
            <a:off x="1244600" y="1593850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91" name="Freeform 8"/>
          <p:cNvSpPr>
            <a:spLocks/>
          </p:cNvSpPr>
          <p:nvPr/>
        </p:nvSpPr>
        <p:spPr bwMode="auto">
          <a:xfrm>
            <a:off x="1244600" y="1593850"/>
            <a:ext cx="566738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8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392" name="Freeform 9"/>
          <p:cNvSpPr>
            <a:spLocks noEditPoints="1"/>
          </p:cNvSpPr>
          <p:nvPr/>
        </p:nvSpPr>
        <p:spPr bwMode="auto">
          <a:xfrm>
            <a:off x="1090614" y="2474914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93" name="Freeform 10"/>
          <p:cNvSpPr>
            <a:spLocks/>
          </p:cNvSpPr>
          <p:nvPr/>
        </p:nvSpPr>
        <p:spPr bwMode="auto">
          <a:xfrm>
            <a:off x="1244600" y="2349500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394" name="Freeform 11"/>
          <p:cNvSpPr>
            <a:spLocks/>
          </p:cNvSpPr>
          <p:nvPr/>
        </p:nvSpPr>
        <p:spPr bwMode="auto">
          <a:xfrm>
            <a:off x="1244600" y="2349500"/>
            <a:ext cx="566738" cy="501650"/>
          </a:xfrm>
          <a:custGeom>
            <a:avLst/>
            <a:gdLst>
              <a:gd name="T0" fmla="*/ 566738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8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95" name="Freeform 12"/>
          <p:cNvSpPr>
            <a:spLocks/>
          </p:cNvSpPr>
          <p:nvPr/>
        </p:nvSpPr>
        <p:spPr bwMode="auto">
          <a:xfrm>
            <a:off x="1244600" y="2349500"/>
            <a:ext cx="566738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8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396" name="Freeform 13"/>
          <p:cNvSpPr>
            <a:spLocks noEditPoints="1"/>
          </p:cNvSpPr>
          <p:nvPr/>
        </p:nvSpPr>
        <p:spPr bwMode="auto">
          <a:xfrm>
            <a:off x="1965326" y="2079626"/>
            <a:ext cx="873125" cy="250825"/>
          </a:xfrm>
          <a:custGeom>
            <a:avLst/>
            <a:gdLst>
              <a:gd name="T0" fmla="*/ 0 w 550"/>
              <a:gd name="T1" fmla="*/ 0 h 158"/>
              <a:gd name="T2" fmla="*/ 436563 w 550"/>
              <a:gd name="T3" fmla="*/ 0 h 158"/>
              <a:gd name="T4" fmla="*/ 0 w 550"/>
              <a:gd name="T5" fmla="*/ 250825 h 158"/>
              <a:gd name="T6" fmla="*/ 436563 w 550"/>
              <a:gd name="T7" fmla="*/ 250825 h 158"/>
              <a:gd name="T8" fmla="*/ 873125 w 550"/>
              <a:gd name="T9" fmla="*/ 125413 h 158"/>
              <a:gd name="T10" fmla="*/ 436563 w 550"/>
              <a:gd name="T11" fmla="*/ 125413 h 15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50" h="158">
                <a:moveTo>
                  <a:pt x="0" y="0"/>
                </a:moveTo>
                <a:lnTo>
                  <a:pt x="275" y="0"/>
                </a:lnTo>
                <a:moveTo>
                  <a:pt x="0" y="158"/>
                </a:moveTo>
                <a:lnTo>
                  <a:pt x="275" y="158"/>
                </a:lnTo>
                <a:moveTo>
                  <a:pt x="550" y="79"/>
                </a:moveTo>
                <a:lnTo>
                  <a:pt x="275" y="79"/>
                </a:lnTo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97" name="Freeform 14"/>
          <p:cNvSpPr>
            <a:spLocks/>
          </p:cNvSpPr>
          <p:nvPr/>
        </p:nvSpPr>
        <p:spPr bwMode="auto">
          <a:xfrm>
            <a:off x="2119314" y="1954213"/>
            <a:ext cx="566737" cy="501650"/>
          </a:xfrm>
          <a:custGeom>
            <a:avLst/>
            <a:gdLst>
              <a:gd name="T0" fmla="*/ 566737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7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398" name="Freeform 15"/>
          <p:cNvSpPr>
            <a:spLocks/>
          </p:cNvSpPr>
          <p:nvPr/>
        </p:nvSpPr>
        <p:spPr bwMode="auto">
          <a:xfrm>
            <a:off x="2119314" y="1954213"/>
            <a:ext cx="566737" cy="501650"/>
          </a:xfrm>
          <a:custGeom>
            <a:avLst/>
            <a:gdLst>
              <a:gd name="T0" fmla="*/ 566737 w 426"/>
              <a:gd name="T1" fmla="*/ 250825 h 320"/>
              <a:gd name="T2" fmla="*/ 170287 w 426"/>
              <a:gd name="T3" fmla="*/ 501650 h 320"/>
              <a:gd name="T4" fmla="*/ 170287 w 426"/>
              <a:gd name="T5" fmla="*/ 501650 h 320"/>
              <a:gd name="T6" fmla="*/ 0 w 426"/>
              <a:gd name="T7" fmla="*/ 501650 h 320"/>
              <a:gd name="T8" fmla="*/ 0 w 426"/>
              <a:gd name="T9" fmla="*/ 0 h 320"/>
              <a:gd name="T10" fmla="*/ 0 w 426"/>
              <a:gd name="T11" fmla="*/ 0 h 320"/>
              <a:gd name="T12" fmla="*/ 170287 w 426"/>
              <a:gd name="T13" fmla="*/ 0 h 320"/>
              <a:gd name="T14" fmla="*/ 566737 w 426"/>
              <a:gd name="T15" fmla="*/ 250825 h 3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26" h="320">
                <a:moveTo>
                  <a:pt x="426" y="160"/>
                </a:moveTo>
                <a:cubicBezTo>
                  <a:pt x="375" y="239"/>
                  <a:pt x="264" y="299"/>
                  <a:pt x="128" y="320"/>
                </a:cubicBezTo>
                <a:lnTo>
                  <a:pt x="0" y="320"/>
                </a:lnTo>
                <a:cubicBezTo>
                  <a:pt x="79" y="219"/>
                  <a:pt x="79" y="102"/>
                  <a:pt x="0" y="0"/>
                </a:cubicBezTo>
                <a:lnTo>
                  <a:pt x="128" y="0"/>
                </a:lnTo>
                <a:cubicBezTo>
                  <a:pt x="265" y="21"/>
                  <a:pt x="376" y="81"/>
                  <a:pt x="426" y="160"/>
                </a:cubicBezTo>
                <a:close/>
              </a:path>
            </a:pathLst>
          </a:custGeom>
          <a:noFill/>
          <a:ln w="6350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99" name="Freeform 16"/>
          <p:cNvSpPr>
            <a:spLocks/>
          </p:cNvSpPr>
          <p:nvPr/>
        </p:nvSpPr>
        <p:spPr bwMode="auto">
          <a:xfrm>
            <a:off x="2119314" y="1954213"/>
            <a:ext cx="566737" cy="501650"/>
          </a:xfrm>
          <a:custGeom>
            <a:avLst/>
            <a:gdLst>
              <a:gd name="T0" fmla="*/ 348557 w 426"/>
              <a:gd name="T1" fmla="*/ 501650 h 320"/>
              <a:gd name="T2" fmla="*/ 0 w 426"/>
              <a:gd name="T3" fmla="*/ 501650 h 320"/>
              <a:gd name="T4" fmla="*/ 0 w 426"/>
              <a:gd name="T5" fmla="*/ 0 h 320"/>
              <a:gd name="T6" fmla="*/ 348557 w 426"/>
              <a:gd name="T7" fmla="*/ 0 h 320"/>
              <a:gd name="T8" fmla="*/ 566737 w 426"/>
              <a:gd name="T9" fmla="*/ 250825 h 320"/>
              <a:gd name="T10" fmla="*/ 348557 w 426"/>
              <a:gd name="T11" fmla="*/ 501650 h 320"/>
              <a:gd name="T12" fmla="*/ 348557 w 426"/>
              <a:gd name="T13" fmla="*/ 501650 h 3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6" h="320">
                <a:moveTo>
                  <a:pt x="262" y="320"/>
                </a:moveTo>
                <a:lnTo>
                  <a:pt x="0" y="320"/>
                </a:lnTo>
                <a:lnTo>
                  <a:pt x="0" y="0"/>
                </a:lnTo>
                <a:lnTo>
                  <a:pt x="262" y="0"/>
                </a:lnTo>
                <a:cubicBezTo>
                  <a:pt x="353" y="0"/>
                  <a:pt x="426" y="72"/>
                  <a:pt x="426" y="160"/>
                </a:cubicBezTo>
                <a:cubicBezTo>
                  <a:pt x="426" y="249"/>
                  <a:pt x="353" y="320"/>
                  <a:pt x="262" y="320"/>
                </a:cubicBezTo>
                <a:cubicBezTo>
                  <a:pt x="262" y="320"/>
                  <a:pt x="262" y="320"/>
                  <a:pt x="262" y="32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400" name="Line 17"/>
          <p:cNvSpPr>
            <a:spLocks noChangeShapeType="1"/>
          </p:cNvSpPr>
          <p:nvPr/>
        </p:nvSpPr>
        <p:spPr bwMode="auto">
          <a:xfrm flipV="1">
            <a:off x="1963738" y="2332039"/>
            <a:ext cx="0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401" name="Line 18"/>
          <p:cNvSpPr>
            <a:spLocks noChangeShapeType="1"/>
          </p:cNvSpPr>
          <p:nvPr/>
        </p:nvSpPr>
        <p:spPr bwMode="auto">
          <a:xfrm flipV="1">
            <a:off x="1963738" y="1846264"/>
            <a:ext cx="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402" name="Line 19"/>
          <p:cNvSpPr>
            <a:spLocks noChangeShapeType="1"/>
          </p:cNvSpPr>
          <p:nvPr/>
        </p:nvSpPr>
        <p:spPr bwMode="auto">
          <a:xfrm>
            <a:off x="6061076" y="1844674"/>
            <a:ext cx="697533" cy="1589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403" name="Freeform 20"/>
          <p:cNvSpPr>
            <a:spLocks/>
          </p:cNvSpPr>
          <p:nvPr/>
        </p:nvSpPr>
        <p:spPr bwMode="auto">
          <a:xfrm>
            <a:off x="5397088" y="1924187"/>
            <a:ext cx="1987686" cy="2886351"/>
          </a:xfrm>
          <a:custGeom>
            <a:avLst/>
            <a:gdLst>
              <a:gd name="T0" fmla="*/ 0 w 1565"/>
              <a:gd name="T1" fmla="*/ 3168650 h 2313"/>
              <a:gd name="T2" fmla="*/ 286395 w 1565"/>
              <a:gd name="T3" fmla="*/ 3168650 h 2313"/>
              <a:gd name="T4" fmla="*/ 954650 w 1565"/>
              <a:gd name="T5" fmla="*/ 963061 h 2313"/>
              <a:gd name="T6" fmla="*/ 2197100 w 1565"/>
              <a:gd name="T7" fmla="*/ 0 h 231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65" h="2313">
                <a:moveTo>
                  <a:pt x="0" y="2313"/>
                </a:moveTo>
                <a:lnTo>
                  <a:pt x="204" y="2313"/>
                </a:lnTo>
                <a:lnTo>
                  <a:pt x="680" y="703"/>
                </a:lnTo>
                <a:lnTo>
                  <a:pt x="1565" y="0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404" name="Text Box 21"/>
          <p:cNvSpPr txBox="1">
            <a:spLocks noChangeArrowheads="1"/>
          </p:cNvSpPr>
          <p:nvPr/>
        </p:nvSpPr>
        <p:spPr bwMode="auto">
          <a:xfrm>
            <a:off x="750888" y="5267325"/>
            <a:ext cx="9074150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001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573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145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171700" indent="-3429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20000"/>
              </a:spcBef>
              <a:buFontTx/>
              <a:buAutoNum type="arabicPeriod"/>
            </a:pP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Multiple chips (gates) </a:t>
            </a:r>
            <a:r>
              <a:rPr kumimoji="0" lang="en-US" altLang="zh-TW" sz="2400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are used to realize a specific circuit</a:t>
            </a:r>
          </a:p>
          <a:p>
            <a:pPr eaLnBrk="1" hangingPunct="1">
              <a:lnSpc>
                <a:spcPct val="105000"/>
              </a:lnSpc>
              <a:spcBef>
                <a:spcPct val="20000"/>
              </a:spcBef>
              <a:buFontTx/>
              <a:buAutoNum type="arabicPeriod"/>
            </a:pPr>
            <a:r>
              <a:rPr kumimoji="0" lang="en-US" altLang="zh-TW" sz="2400" dirty="0" smtClean="0">
                <a:solidFill>
                  <a:schemeClr val="accent2"/>
                </a:solidFill>
                <a:latin typeface="Times New Roman" panose="02020603050405020304" pitchFamily="18" charset="0"/>
              </a:rPr>
              <a:t>A </a:t>
            </a: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dedicated chip (ASIC, </a:t>
            </a:r>
            <a:r>
              <a:rPr kumimoji="0" lang="en-US" altLang="zh-TW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pplication </a:t>
            </a:r>
            <a:r>
              <a:rPr kumimoji="0" lang="en-US" altLang="zh-TW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s</a:t>
            </a: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pecific </a:t>
            </a:r>
            <a:r>
              <a:rPr kumimoji="0" lang="en-US" altLang="zh-TW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i</a:t>
            </a: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ntegrated </a:t>
            </a:r>
            <a:r>
              <a:rPr kumimoji="0" lang="en-US" altLang="zh-TW" sz="2400" u="sng" dirty="0">
                <a:solidFill>
                  <a:schemeClr val="accent2"/>
                </a:solidFill>
                <a:latin typeface="Times New Roman" panose="02020603050405020304" pitchFamily="18" charset="0"/>
              </a:rPr>
              <a:t>c</a:t>
            </a:r>
            <a:r>
              <a:rPr kumimoji="0" lang="en-US" altLang="zh-TW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ircuit)</a:t>
            </a:r>
          </a:p>
        </p:txBody>
      </p:sp>
      <p:sp>
        <p:nvSpPr>
          <p:cNvPr id="16405" name="Text Box 22"/>
          <p:cNvSpPr txBox="1">
            <a:spLocks noChangeArrowheads="1"/>
          </p:cNvSpPr>
          <p:nvPr/>
        </p:nvSpPr>
        <p:spPr bwMode="auto">
          <a:xfrm>
            <a:off x="1208088" y="1590675"/>
            <a:ext cx="5613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rgbClr val="3333FF"/>
                </a:solidFill>
              </a:rPr>
              <a:t>[2]</a:t>
            </a:r>
            <a:endParaRPr kumimoji="0" lang="en-US" altLang="zh-TW" sz="2400" dirty="0">
              <a:solidFill>
                <a:srgbClr val="3333FF"/>
              </a:solidFill>
            </a:endParaRPr>
          </a:p>
        </p:txBody>
      </p:sp>
      <p:sp>
        <p:nvSpPr>
          <p:cNvPr id="16406" name="Text Box 23"/>
          <p:cNvSpPr txBox="1">
            <a:spLocks noChangeArrowheads="1"/>
          </p:cNvSpPr>
          <p:nvPr/>
        </p:nvSpPr>
        <p:spPr bwMode="auto">
          <a:xfrm>
            <a:off x="1208088" y="2347913"/>
            <a:ext cx="5613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 smtClean="0">
                <a:solidFill>
                  <a:srgbClr val="3333FF"/>
                </a:solidFill>
              </a:rPr>
              <a:t>[1]</a:t>
            </a:r>
            <a:endParaRPr kumimoji="0" lang="en-US" altLang="zh-TW" sz="2400" dirty="0">
              <a:solidFill>
                <a:srgbClr val="3333FF"/>
              </a:solidFill>
            </a:endParaRPr>
          </a:p>
        </p:txBody>
      </p:sp>
      <p:sp>
        <p:nvSpPr>
          <p:cNvPr id="16407" name="Text Box 24"/>
          <p:cNvSpPr txBox="1">
            <a:spLocks noChangeArrowheads="1"/>
          </p:cNvSpPr>
          <p:nvPr/>
        </p:nvSpPr>
        <p:spPr bwMode="auto">
          <a:xfrm>
            <a:off x="2108201" y="1952625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>
                <a:solidFill>
                  <a:srgbClr val="3333FF"/>
                </a:solidFill>
              </a:rPr>
              <a:t>[3]</a:t>
            </a:r>
          </a:p>
        </p:txBody>
      </p:sp>
      <p:sp>
        <p:nvSpPr>
          <p:cNvPr id="16408" name="Text Box 25"/>
          <p:cNvSpPr txBox="1">
            <a:spLocks noChangeArrowheads="1"/>
          </p:cNvSpPr>
          <p:nvPr/>
        </p:nvSpPr>
        <p:spPr bwMode="auto">
          <a:xfrm>
            <a:off x="2863850" y="2024064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>
                <a:latin typeface="Times New Roman" panose="02020603050405020304" pitchFamily="18" charset="0"/>
              </a:rPr>
              <a:t>8</a:t>
            </a:r>
          </a:p>
        </p:txBody>
      </p:sp>
      <p:sp>
        <p:nvSpPr>
          <p:cNvPr id="16409" name="Text Box 26"/>
          <p:cNvSpPr txBox="1">
            <a:spLocks noChangeArrowheads="1"/>
          </p:cNvSpPr>
          <p:nvPr/>
        </p:nvSpPr>
        <p:spPr bwMode="auto">
          <a:xfrm>
            <a:off x="7151343" y="2633112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[3]</a:t>
            </a:r>
          </a:p>
        </p:txBody>
      </p:sp>
      <p:sp>
        <p:nvSpPr>
          <p:cNvPr id="16410" name="Text Box 27"/>
          <p:cNvSpPr txBox="1">
            <a:spLocks noChangeArrowheads="1"/>
          </p:cNvSpPr>
          <p:nvPr/>
        </p:nvSpPr>
        <p:spPr bwMode="auto">
          <a:xfrm>
            <a:off x="5164137" y="2638426"/>
            <a:ext cx="557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[1]</a:t>
            </a:r>
          </a:p>
        </p:txBody>
      </p:sp>
      <p:sp>
        <p:nvSpPr>
          <p:cNvPr id="16411" name="Text Box 28"/>
          <p:cNvSpPr txBox="1">
            <a:spLocks noChangeArrowheads="1"/>
          </p:cNvSpPr>
          <p:nvPr/>
        </p:nvSpPr>
        <p:spPr bwMode="auto">
          <a:xfrm>
            <a:off x="4521200" y="3513138"/>
            <a:ext cx="557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sz="2400" dirty="0">
                <a:solidFill>
                  <a:srgbClr val="3333FF"/>
                </a:solidFill>
              </a:rPr>
              <a:t>[2]</a:t>
            </a:r>
          </a:p>
        </p:txBody>
      </p:sp>
      <p:sp>
        <p:nvSpPr>
          <p:cNvPr id="16412" name="Text Box 29"/>
          <p:cNvSpPr txBox="1">
            <a:spLocks noChangeArrowheads="1"/>
          </p:cNvSpPr>
          <p:nvPr/>
        </p:nvSpPr>
        <p:spPr bwMode="auto">
          <a:xfrm>
            <a:off x="647081" y="2241551"/>
            <a:ext cx="4411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>
                <a:latin typeface="Times New Roman" panose="02020603050405020304" pitchFamily="18" charset="0"/>
              </a:rPr>
              <a:t>12</a:t>
            </a:r>
            <a:endParaRPr kumimoji="0" lang="en-US" altLang="zh-TW" dirty="0">
              <a:latin typeface="Times New Roman" panose="02020603050405020304" pitchFamily="18" charset="0"/>
            </a:endParaRPr>
          </a:p>
        </p:txBody>
      </p:sp>
      <p:sp>
        <p:nvSpPr>
          <p:cNvPr id="16413" name="Text Box 30"/>
          <p:cNvSpPr txBox="1">
            <a:spLocks noChangeArrowheads="1"/>
          </p:cNvSpPr>
          <p:nvPr/>
        </p:nvSpPr>
        <p:spPr bwMode="auto">
          <a:xfrm>
            <a:off x="627203" y="2541589"/>
            <a:ext cx="4411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>
                <a:latin typeface="Times New Roman" panose="02020603050405020304" pitchFamily="18" charset="0"/>
              </a:rPr>
              <a:t>13</a:t>
            </a:r>
            <a:endParaRPr kumimoji="0" lang="en-US" altLang="zh-TW" dirty="0">
              <a:latin typeface="Times New Roman" panose="02020603050405020304" pitchFamily="18" charset="0"/>
            </a:endParaRPr>
          </a:p>
        </p:txBody>
      </p:sp>
      <p:sp>
        <p:nvSpPr>
          <p:cNvPr id="16414" name="Text Box 31"/>
          <p:cNvSpPr txBox="1">
            <a:spLocks noChangeArrowheads="1"/>
          </p:cNvSpPr>
          <p:nvPr/>
        </p:nvSpPr>
        <p:spPr bwMode="auto">
          <a:xfrm>
            <a:off x="757789" y="1498601"/>
            <a:ext cx="3129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kumimoji="0" lang="en-US" altLang="zh-TW" dirty="0" smtClean="0">
                <a:latin typeface="Times New Roman" panose="02020603050405020304" pitchFamily="18" charset="0"/>
              </a:rPr>
              <a:t>1</a:t>
            </a:r>
            <a:endParaRPr kumimoji="0" lang="en-US" altLang="zh-TW" dirty="0">
              <a:latin typeface="Times New Roman" panose="02020603050405020304" pitchFamily="18" charset="0"/>
            </a:endParaRPr>
          </a:p>
          <a:p>
            <a:pPr eaLnBrk="1" hangingPunct="1"/>
            <a:r>
              <a:rPr kumimoji="0" lang="en-US" altLang="zh-TW" dirty="0">
                <a:latin typeface="Times New Roman" panose="02020603050405020304" pitchFamily="18" charset="0"/>
              </a:rPr>
              <a:t>2</a:t>
            </a:r>
          </a:p>
        </p:txBody>
      </p:sp>
      <p:pic>
        <p:nvPicPr>
          <p:cNvPr id="16415" name="Picture 2"/>
          <p:cNvPicPr>
            <a:picLocks noChangeAspect="1" noChangeArrowheads="1"/>
          </p:cNvPicPr>
          <p:nvPr/>
        </p:nvPicPr>
        <p:blipFill>
          <a:blip r:embed="rId3" cstate="print">
            <a:lum bright="-24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3194050"/>
            <a:ext cx="1954212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89" y="747713"/>
            <a:ext cx="1100137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標題 1"/>
          <p:cNvSpPr txBox="1">
            <a:spLocks/>
          </p:cNvSpPr>
          <p:nvPr/>
        </p:nvSpPr>
        <p:spPr bwMode="auto">
          <a:xfrm>
            <a:off x="469901" y="290031"/>
            <a:ext cx="92170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/>
              <a:t>74LS00 (3/3)</a:t>
            </a:r>
            <a:endParaRPr lang="zh-TW" altLang="en-US" kern="0" dirty="0" smtClean="0"/>
          </a:p>
        </p:txBody>
      </p:sp>
    </p:spTree>
    <p:extLst>
      <p:ext uri="{BB962C8B-B14F-4D97-AF65-F5344CB8AC3E}">
        <p14:creationId xmlns:p14="http://schemas.microsoft.com/office/powerpoint/2010/main" val="3913431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2243924" y="1272238"/>
            <a:ext cx="6218861" cy="5021549"/>
            <a:chOff x="-3250344" y="1866223"/>
            <a:chExt cx="6218861" cy="502154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50344" y="1866223"/>
              <a:ext cx="6218861" cy="4991777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 bwMode="auto">
            <a:xfrm>
              <a:off x="-1788815" y="2841167"/>
              <a:ext cx="3324229" cy="334291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466616" y="2020870"/>
              <a:ext cx="1413163" cy="146643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-3111389" y="2745523"/>
              <a:ext cx="1264106" cy="1178976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-1788815" y="6201539"/>
              <a:ext cx="3324229" cy="68623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Chip(1/7)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1234931"/>
            <a:ext cx="9217025" cy="4567237"/>
          </a:xfrm>
        </p:spPr>
        <p:txBody>
          <a:bodyPr/>
          <a:lstStyle/>
          <a:p>
            <a:r>
              <a:rPr lang="en-US" altLang="zh-TW" dirty="0"/>
              <a:t>Board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519856" y="1818154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output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904775" y="6293787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49491" y="2354719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power supply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848796" y="4596669"/>
            <a:ext cx="2182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Wire connection &amp; IC placement</a:t>
            </a:r>
            <a:endParaRPr lang="zh-TW" alt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113284" y="2948791"/>
            <a:ext cx="1413163" cy="4386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552187" y="2903426"/>
            <a:ext cx="1406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TTL mode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3143" y="3808964"/>
            <a:ext cx="2420421" cy="1862991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361028" y="3103481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Chip(NAND)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0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4" y="2064978"/>
            <a:ext cx="5748605" cy="431242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Chip(2/7)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6702" y="1394862"/>
            <a:ext cx="9217025" cy="4567237"/>
          </a:xfrm>
        </p:spPr>
        <p:txBody>
          <a:bodyPr/>
          <a:lstStyle/>
          <a:p>
            <a:r>
              <a:rPr lang="en-US" altLang="zh-TW" dirty="0"/>
              <a:t>Board : wire connection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 bwMode="auto">
          <a:xfrm rot="10800000">
            <a:off x="3343146" y="5061528"/>
            <a:ext cx="3570610" cy="554184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線單箭頭接點 10"/>
          <p:cNvCxnSpPr/>
          <p:nvPr/>
        </p:nvCxnSpPr>
        <p:spPr bwMode="auto">
          <a:xfrm rot="10800000" flipV="1">
            <a:off x="4069636" y="2552085"/>
            <a:ext cx="4880401" cy="192877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439280" y="327837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ground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24964" y="2690637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Vcc</a:t>
            </a:r>
            <a:r>
              <a:rPr lang="en-US" altLang="zh-TW" dirty="0">
                <a:solidFill>
                  <a:srgbClr val="FF0000"/>
                </a:solidFill>
              </a:rPr>
              <a:t> (5V)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37970" y="3001174"/>
            <a:ext cx="3263410" cy="2511837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7352884" y="2001635"/>
            <a:ext cx="166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Chip(NAND)</a:t>
            </a:r>
            <a:endParaRPr lang="zh-TW" altLang="en-US" dirty="0"/>
          </a:p>
        </p:txBody>
      </p:sp>
      <p:cxnSp>
        <p:nvCxnSpPr>
          <p:cNvPr id="30" name="肘形接點 29"/>
          <p:cNvCxnSpPr/>
          <p:nvPr/>
        </p:nvCxnSpPr>
        <p:spPr bwMode="auto">
          <a:xfrm>
            <a:off x="8950036" y="2552086"/>
            <a:ext cx="475558" cy="336767"/>
          </a:xfrm>
          <a:prstGeom prst="bentConnector3">
            <a:avLst>
              <a:gd name="adj1" fmla="val 141284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3014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Chip(3/7)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Power supply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606763" y="117229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VCC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2" y="2311747"/>
            <a:ext cx="4016343" cy="32967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51" y="3960101"/>
            <a:ext cx="3382818" cy="25371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24" y="1205686"/>
            <a:ext cx="3364345" cy="252325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601423" y="3967603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546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Chip(4/7)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Signal input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80" y="1652709"/>
            <a:ext cx="6825045" cy="14747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09" y="4578922"/>
            <a:ext cx="3529313" cy="161369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0044" y="3943972"/>
            <a:ext cx="3263410" cy="2511837"/>
          </a:xfrm>
          <a:prstGeom prst="rect">
            <a:avLst/>
          </a:prstGeom>
        </p:spPr>
      </p:pic>
      <p:cxnSp>
        <p:nvCxnSpPr>
          <p:cNvPr id="9" name="直線單箭頭接點 10"/>
          <p:cNvCxnSpPr/>
          <p:nvPr/>
        </p:nvCxnSpPr>
        <p:spPr bwMode="auto">
          <a:xfrm rot="10800000" flipV="1">
            <a:off x="4317671" y="5403273"/>
            <a:ext cx="1334985" cy="24938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10"/>
          <p:cNvCxnSpPr/>
          <p:nvPr/>
        </p:nvCxnSpPr>
        <p:spPr bwMode="auto">
          <a:xfrm rot="10800000" flipV="1">
            <a:off x="4322291" y="5652656"/>
            <a:ext cx="1792183" cy="48490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8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Chip(5/7)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Signal output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31" y="2106382"/>
            <a:ext cx="3770363" cy="39451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7922" y="2717004"/>
            <a:ext cx="3917840" cy="3015550"/>
          </a:xfrm>
          <a:prstGeom prst="rect">
            <a:avLst/>
          </a:prstGeom>
        </p:spPr>
      </p:pic>
      <p:cxnSp>
        <p:nvCxnSpPr>
          <p:cNvPr id="8" name="肘形接點 7"/>
          <p:cNvCxnSpPr/>
          <p:nvPr/>
        </p:nvCxnSpPr>
        <p:spPr bwMode="auto">
          <a:xfrm flipV="1">
            <a:off x="3799587" y="4738255"/>
            <a:ext cx="1304225" cy="12109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8305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62" y="1484313"/>
            <a:ext cx="5780599" cy="457380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Chip(6/7)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1234931"/>
            <a:ext cx="9217025" cy="4567237"/>
          </a:xfrm>
        </p:spPr>
        <p:txBody>
          <a:bodyPr/>
          <a:lstStyle/>
          <a:p>
            <a:r>
              <a:rPr lang="en-US" altLang="zh-TW" dirty="0"/>
              <a:t>Input 11</a:t>
            </a:r>
          </a:p>
          <a:p>
            <a:r>
              <a:rPr lang="en-US" altLang="zh-TW" dirty="0"/>
              <a:t>Output 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5875257" y="5373485"/>
            <a:ext cx="566896" cy="7594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909125"/>
              </p:ext>
            </p:extLst>
          </p:nvPr>
        </p:nvGraphicFramePr>
        <p:xfrm>
          <a:off x="317482" y="2904519"/>
          <a:ext cx="3643497" cy="21314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59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055717" y="2441431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74LS00 truth table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 bwMode="auto">
          <a:xfrm>
            <a:off x="8677245" y="1740188"/>
            <a:ext cx="266007" cy="36570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21057" y="1543141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Y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01041" y="565800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A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405774" y="566019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B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54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97" y="1484313"/>
            <a:ext cx="5646390" cy="45756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Connection with 74LS00 Chip(7/7)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1234931"/>
            <a:ext cx="9217025" cy="4567237"/>
          </a:xfrm>
        </p:spPr>
        <p:txBody>
          <a:bodyPr/>
          <a:lstStyle/>
          <a:p>
            <a:r>
              <a:rPr lang="en-US" altLang="zh-TW" dirty="0"/>
              <a:t>Input 00</a:t>
            </a:r>
          </a:p>
          <a:p>
            <a:r>
              <a:rPr lang="en-US" altLang="zh-TW" dirty="0"/>
              <a:t>Output 1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5979610" y="5338033"/>
            <a:ext cx="573375" cy="7328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024671"/>
              </p:ext>
            </p:extLst>
          </p:nvPr>
        </p:nvGraphicFramePr>
        <p:xfrm>
          <a:off x="370680" y="2956802"/>
          <a:ext cx="3643497" cy="213148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214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459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Input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179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50449" marR="50449" marT="25224" marB="2522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989215" y="2430607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74LS00 truth table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 bwMode="auto">
          <a:xfrm>
            <a:off x="8689571" y="1754015"/>
            <a:ext cx="266007" cy="48213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333383" y="1620392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Y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634858" y="556571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A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552985" y="5565718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B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94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74LS00</a:t>
            </a:r>
            <a:endParaRPr lang="zh-TW" altLang="en-US" dirty="0"/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299" y="1395442"/>
            <a:ext cx="9217025" cy="4113213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3515148" y="419398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NAND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2" name="套索 1"/>
          <p:cNvSpPr/>
          <p:nvPr/>
        </p:nvSpPr>
        <p:spPr bwMode="auto">
          <a:xfrm rot="12139431">
            <a:off x="604050" y="3505957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22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65318" y="4628030"/>
            <a:ext cx="7099300" cy="1423988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陳培殷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國立成功大學   資訊工程系</a:t>
            </a: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4605" y="1960871"/>
            <a:ext cx="8258175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algn="ctr" eaLnBrk="1" hangingPunct="1"/>
            <a:r>
              <a:rPr lang="en-US" altLang="zh-TW" kern="0" dirty="0">
                <a:latin typeface="Arial" panose="020B0604020202020204" pitchFamily="34" charset="0"/>
                <a:cs typeface="Arial" panose="020B0604020202020204" pitchFamily="34" charset="0"/>
              </a:rPr>
              <a:t>LAB </a:t>
            </a:r>
            <a:r>
              <a:rPr lang="en-US" altLang="zh-TW" i="0" kern="0" dirty="0">
                <a:latin typeface="Arial" panose="020B0604020202020204" pitchFamily="34" charset="0"/>
                <a:cs typeface="Arial" panose="020B0604020202020204" pitchFamily="34" charset="0"/>
              </a:rPr>
              <a:t>- 01</a:t>
            </a:r>
            <a:endParaRPr lang="zh-TW" altLang="en-US" i="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329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74LS04</a:t>
            </a:r>
            <a:endParaRPr lang="zh-TW" altLang="en-US"/>
          </a:p>
        </p:txBody>
      </p:sp>
      <p:pic>
        <p:nvPicPr>
          <p:cNvPr id="2560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1871663"/>
            <a:ext cx="9217025" cy="3792537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3551784" y="492937"/>
            <a:ext cx="155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NOT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套索 6"/>
          <p:cNvSpPr/>
          <p:nvPr/>
        </p:nvSpPr>
        <p:spPr bwMode="auto">
          <a:xfrm rot="12139431">
            <a:off x="807251" y="3775661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716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74LS08</a:t>
            </a:r>
            <a:endParaRPr lang="zh-TW" altLang="en-US"/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1816100"/>
            <a:ext cx="9217025" cy="3903663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3664236" y="419398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AND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套索 6"/>
          <p:cNvSpPr/>
          <p:nvPr/>
        </p:nvSpPr>
        <p:spPr bwMode="auto">
          <a:xfrm rot="12139431">
            <a:off x="655300" y="3836450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49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74LS32</a:t>
            </a:r>
            <a:endParaRPr lang="zh-TW" altLang="en-US"/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1811338"/>
            <a:ext cx="9217025" cy="3913187"/>
          </a:xfrm>
          <a:noFill/>
        </p:spPr>
      </p:pic>
      <p:sp>
        <p:nvSpPr>
          <p:cNvPr id="4" name="文字方塊 3"/>
          <p:cNvSpPr txBox="1"/>
          <p:nvPr/>
        </p:nvSpPr>
        <p:spPr>
          <a:xfrm>
            <a:off x="3554905" y="419398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OR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7" name="套索 6"/>
          <p:cNvSpPr/>
          <p:nvPr/>
        </p:nvSpPr>
        <p:spPr bwMode="auto">
          <a:xfrm rot="12139431">
            <a:off x="1010450" y="3610912"/>
            <a:ext cx="356754" cy="369455"/>
          </a:xfrm>
          <a:prstGeom prst="chord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2562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32098" y="846734"/>
            <a:ext cx="4969768" cy="661690"/>
          </a:xfrm>
          <a:extLst/>
        </p:spPr>
        <p:txBody>
          <a:bodyPr>
            <a:normAutofit fontScale="90000"/>
          </a:bodyPr>
          <a:lstStyle/>
          <a:p>
            <a:pPr marL="297180" indent="-208026" eaLnBrk="1" hangingPunct="1">
              <a:buClr>
                <a:schemeClr val="accent3"/>
              </a:buClr>
              <a:defRPr/>
            </a:pPr>
            <a:r>
              <a:rPr lang="en-US" altLang="zh-TW" sz="2763" dirty="0">
                <a:ea typeface="新細明體" panose="02020500000000000000" pitchFamily="18" charset="-120"/>
              </a:rPr>
              <a:t>Three representations for a circuit</a:t>
            </a:r>
          </a:p>
        </p:txBody>
      </p:sp>
      <p:graphicFrame>
        <p:nvGraphicFramePr>
          <p:cNvPr id="20483" name="Object 8">
            <a:hlinkClick r:id="" action="ppaction://ole?verb=0"/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100638" y="2943225"/>
          <a:ext cx="3462337" cy="315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Document" r:id="rId3" imgW="4258428" imgH="3882654" progId="Word.Document.8">
                  <p:embed/>
                </p:oleObj>
              </mc:Choice>
              <mc:Fallback>
                <p:oleObj name="Document" r:id="rId3" imgW="4258428" imgH="3882654" progId="Word.Document.8">
                  <p:embed/>
                  <p:pic>
                    <p:nvPicPr>
                      <p:cNvPr id="20483" name="Object 8">
                        <a:hlinkClick r:id="" action="ppaction://ole?verb=0"/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/>
                      <a:srcRect b="11307"/>
                      <a:stretch>
                        <a:fillRect/>
                      </a:stretch>
                    </p:blipFill>
                    <p:spPr bwMode="auto">
                      <a:xfrm>
                        <a:off x="5100638" y="2943225"/>
                        <a:ext cx="3462337" cy="3157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4" name="Picture 3" descr="AACFLMO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31" y="4508601"/>
            <a:ext cx="3317478" cy="1431727"/>
          </a:xfrm>
          <a:prstGeom prst="rect">
            <a:avLst/>
          </a:prstGeom>
          <a:solidFill>
            <a:srgbClr val="E1F4FF"/>
          </a:solidFill>
          <a:ln w="57150">
            <a:solidFill>
              <a:srgbClr val="E1F4FF"/>
            </a:solidFill>
            <a:miter lim="800000"/>
            <a:headEnd/>
            <a:tailEnd/>
          </a:ln>
        </p:spPr>
      </p:pic>
      <p:sp>
        <p:nvSpPr>
          <p:cNvPr id="20485" name="Text Box 4"/>
          <p:cNvSpPr txBox="1">
            <a:spLocks noChangeArrowheads="1"/>
          </p:cNvSpPr>
          <p:nvPr/>
        </p:nvSpPr>
        <p:spPr bwMode="auto">
          <a:xfrm>
            <a:off x="2164359" y="2577704"/>
            <a:ext cx="12255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F</a:t>
            </a:r>
            <a:r>
              <a:rPr lang="en-US" altLang="zh-TW" sz="2400" baseline="-25000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</a:t>
            </a:r>
            <a:r>
              <a:rPr lang="en-US" altLang="zh-TW" sz="2400" i="1" dirty="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=</a:t>
            </a:r>
            <a:r>
              <a:rPr lang="en-US" altLang="zh-TW" sz="2400" i="1" dirty="0" err="1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x+y’z</a:t>
            </a:r>
            <a:endParaRPr lang="en-US" altLang="zh-TW" sz="2400" i="1" dirty="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1466554" y="1939232"/>
            <a:ext cx="2470613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>
                <a:latin typeface="Calibri" panose="020F0502020204030204" pitchFamily="34" charset="0"/>
                <a:ea typeface="微軟正黑體" panose="020B0604030504040204" pitchFamily="34" charset="-120"/>
              </a:rPr>
              <a:t>1. Boolean Algebra</a:t>
            </a: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1467842" y="3841751"/>
            <a:ext cx="2338204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>
                <a:latin typeface="Calibri" panose="020F0502020204030204" pitchFamily="34" charset="0"/>
                <a:ea typeface="微軟正黑體" panose="020B0604030504040204" pitchFamily="34" charset="-120"/>
              </a:rPr>
              <a:t>3. Circuit Diagram</a:t>
            </a: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522192" y="1940521"/>
            <a:ext cx="1834028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275">
                <a:latin typeface="Calibri" panose="020F0502020204030204" pitchFamily="34" charset="0"/>
                <a:ea typeface="微軟正黑體" panose="020B0604030504040204" pitchFamily="34" charset="-120"/>
              </a:rPr>
              <a:t>2. Truth Table</a:t>
            </a: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5014912" y="3271639"/>
            <a:ext cx="32400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25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>
            <a:off x="6480175" y="3039467"/>
            <a:ext cx="0" cy="3219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z="1625"/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5445720" y="2652514"/>
            <a:ext cx="1290738" cy="34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625">
                <a:latin typeface="Calibri" panose="020F0502020204030204" pitchFamily="34" charset="0"/>
                <a:ea typeface="微軟正黑體" panose="020B0604030504040204" pitchFamily="34" charset="-120"/>
              </a:rPr>
              <a:t>Inputs            </a:t>
            </a: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4702772" y="2330054"/>
            <a:ext cx="4140398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950" i="1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n</a:t>
            </a:r>
            <a:r>
              <a:rPr lang="en-US" altLang="zh-TW" sz="195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 input variables </a:t>
            </a:r>
            <a:r>
              <a:rPr lang="en-US" altLang="zh-TW" sz="195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 2</a:t>
            </a:r>
            <a:r>
              <a:rPr lang="en-US" altLang="zh-TW" sz="1950" i="1" baseline="3000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n</a:t>
            </a:r>
            <a:r>
              <a:rPr lang="en-US" altLang="zh-TW" sz="1950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  <a:sym typeface="Wingdings" panose="05000000000000000000" pitchFamily="2" charset="2"/>
              </a:rPr>
              <a:t> combinations</a:t>
            </a:r>
            <a:endParaRPr lang="en-US" altLang="zh-TW" sz="1950">
              <a:solidFill>
                <a:srgbClr val="00B05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6683970" y="1886348"/>
            <a:ext cx="1059906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zh-TW" altLang="en-US" sz="2275">
                <a:solidFill>
                  <a:srgbClr val="00B050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真值表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2014372" y="5653056"/>
            <a:ext cx="2233365" cy="28727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74295" tIns="37148" rIns="74295" bIns="37148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TW" altLang="en-US" sz="1625"/>
          </a:p>
        </p:txBody>
      </p:sp>
    </p:spTree>
    <p:extLst>
      <p:ext uri="{BB962C8B-B14F-4D97-AF65-F5344CB8AC3E}">
        <p14:creationId xmlns:p14="http://schemas.microsoft.com/office/powerpoint/2010/main" val="27437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Equipment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299" y="1334684"/>
            <a:ext cx="9217025" cy="45672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TW" sz="2400" dirty="0">
                <a:solidFill>
                  <a:srgbClr val="4D4D4D"/>
                </a:solidFill>
                <a:latin typeface="+mj-lt"/>
              </a:rPr>
              <a:t>    </a:t>
            </a:r>
            <a:endParaRPr lang="en-US" altLang="zh-TW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30489"/>
              </p:ext>
            </p:extLst>
          </p:nvPr>
        </p:nvGraphicFramePr>
        <p:xfrm>
          <a:off x="1371600" y="2236759"/>
          <a:ext cx="6201410" cy="2381250"/>
        </p:xfrm>
        <a:graphic>
          <a:graphicData uri="http://schemas.openxmlformats.org/drawingml/2006/table">
            <a:tbl>
              <a:tblPr firstRow="1" firstCol="1" bandRow="1"/>
              <a:tblGrid>
                <a:gridCol w="2994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7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Names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Amount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Solerless</a:t>
                      </a: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Breadboard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×1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74LS00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×1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74LS04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×1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74LS08</a:t>
                      </a:r>
                      <a:endParaRPr lang="en-US" sz="24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×1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74LS32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×1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8" marR="6858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 notice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887558"/>
            <a:ext cx="9217025" cy="4567237"/>
          </a:xfrm>
        </p:spPr>
        <p:txBody>
          <a:bodyPr/>
          <a:lstStyle/>
          <a:p>
            <a:r>
              <a:rPr lang="en-US" altLang="zh-TW" dirty="0"/>
              <a:t>Input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Output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80" y="1509627"/>
            <a:ext cx="7441482" cy="16079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593" y="3297380"/>
            <a:ext cx="3252223" cy="343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05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Lab </a:t>
            </a:r>
            <a:r>
              <a:rPr lang="en-US" altLang="zh-TW" dirty="0" smtClean="0">
                <a:ea typeface="新細明體" panose="02020500000000000000" pitchFamily="18" charset="-120"/>
              </a:rPr>
              <a:t>01 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691" y="881063"/>
            <a:ext cx="9217025" cy="4567237"/>
          </a:xfrm>
        </p:spPr>
        <p:txBody>
          <a:bodyPr/>
          <a:lstStyle/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dirty="0"/>
          </a:p>
          <a:p>
            <a:pPr marL="0" indent="0" eaLnBrk="1" hangingPunct="1">
              <a:buNone/>
              <a:defRPr/>
            </a:pPr>
            <a:r>
              <a:rPr lang="en-US" altLang="zh-TW" sz="2400" dirty="0"/>
              <a:t>Please draw their Truth Tables </a:t>
            </a:r>
            <a:r>
              <a:rPr lang="en-US" altLang="zh-TW" sz="2400" dirty="0" smtClean="0"/>
              <a:t>and implement </a:t>
            </a:r>
            <a:r>
              <a:rPr lang="en-US" altLang="zh-TW" sz="2400" dirty="0"/>
              <a:t>the circuit on the breadboard. </a:t>
            </a:r>
          </a:p>
          <a:p>
            <a:pPr marL="609600" indent="-609600" eaLnBrk="1" hangingPunct="1">
              <a:defRPr/>
            </a:pPr>
            <a:endParaRPr lang="en-US" altLang="zh-TW" sz="2000" dirty="0">
              <a:latin typeface="標楷體" panose="03000509000000000000" pitchFamily="65" charset="-120"/>
            </a:endParaRPr>
          </a:p>
          <a:p>
            <a:pPr marL="990600" lvl="1" indent="-533400" eaLnBrk="1" hangingPunct="1">
              <a:defRPr/>
            </a:pPr>
            <a:endParaRPr lang="en-US" altLang="zh-TW" sz="2400" dirty="0">
              <a:latin typeface="標楷體" panose="03000509000000000000" pitchFamily="65" charset="-120"/>
            </a:endParaRPr>
          </a:p>
          <a:p>
            <a:pPr marL="457200" lvl="1" indent="0" eaLnBrk="1" hangingPunct="1">
              <a:buNone/>
              <a:defRPr/>
            </a:pPr>
            <a:r>
              <a:rPr lang="en-US" altLang="zh-TW" sz="2400" dirty="0">
                <a:latin typeface="+mj-lt"/>
              </a:rPr>
              <a:t>      </a:t>
            </a:r>
            <a:r>
              <a:rPr lang="en-US" altLang="zh-TW" sz="2400" dirty="0" smtClean="0">
                <a:latin typeface="+mj-lt"/>
              </a:rPr>
              <a:t>(a)</a:t>
            </a:r>
          </a:p>
          <a:p>
            <a:pPr marL="457200" lvl="1" indent="0" eaLnBrk="1" hangingPunct="1">
              <a:buNone/>
              <a:defRPr/>
            </a:pPr>
            <a:endParaRPr lang="en-US" altLang="zh-TW" sz="2400" dirty="0"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zh-TW" sz="2400" dirty="0" smtClean="0">
              <a:latin typeface="+mj-lt"/>
            </a:endParaRPr>
          </a:p>
          <a:p>
            <a:pPr marL="457200" lvl="1" indent="0" eaLnBrk="1" hangingPunct="1">
              <a:buNone/>
              <a:defRPr/>
            </a:pPr>
            <a:endParaRPr lang="en-US" altLang="zh-TW" sz="2400" dirty="0">
              <a:latin typeface="+mj-lt"/>
            </a:endParaRPr>
          </a:p>
          <a:p>
            <a:pPr marL="457200" lvl="1" indent="0" eaLnBrk="1" hangingPunct="1">
              <a:buNone/>
              <a:defRPr/>
            </a:pPr>
            <a:r>
              <a:rPr lang="en-US" altLang="zh-TW" sz="2400" dirty="0" smtClean="0">
                <a:latin typeface="+mj-lt"/>
              </a:rPr>
              <a:t>      (b)</a:t>
            </a:r>
            <a:endParaRPr lang="en-US" altLang="zh-TW" sz="2400" dirty="0">
              <a:latin typeface="+mj-lt"/>
            </a:endParaRPr>
          </a:p>
          <a:p>
            <a:pPr marL="990600" lvl="1" indent="-533400" eaLnBrk="1" hangingPunct="1">
              <a:defRPr/>
            </a:pPr>
            <a:endParaRPr lang="en-US" altLang="zh-TW" sz="2400" dirty="0"/>
          </a:p>
          <a:p>
            <a:pPr marL="990600" lvl="1" indent="-533400" eaLnBrk="1" hangingPunct="1">
              <a:defRPr/>
            </a:pPr>
            <a:endParaRPr lang="en-US" altLang="zh-TW" sz="2400" dirty="0"/>
          </a:p>
          <a:p>
            <a:pPr marL="990600" lvl="1" indent="-533400" eaLnBrk="1" hangingPunct="1">
              <a:defRPr/>
            </a:pPr>
            <a:endParaRPr lang="en-US" altLang="zh-TW" sz="2400" dirty="0"/>
          </a:p>
          <a:p>
            <a:pPr marL="457200" lvl="1" indent="0" eaLnBrk="1" hangingPunct="1">
              <a:buNone/>
              <a:defRPr/>
            </a:pPr>
            <a:r>
              <a:rPr lang="en-US" altLang="zh-TW" sz="2400" dirty="0"/>
              <a:t>      </a:t>
            </a:r>
          </a:p>
          <a:p>
            <a:pPr marL="990600" lvl="1" indent="-533400" eaLnBrk="1" hangingPunct="1">
              <a:defRPr/>
            </a:pPr>
            <a:endParaRPr lang="en-US" altLang="zh-TW" sz="2400" dirty="0">
              <a:latin typeface="標楷體" panose="03000509000000000000" pitchFamily="65" charset="-12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278" y="2377260"/>
            <a:ext cx="3277896" cy="131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6225174" y="283278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dirty="0">
                <a:latin typeface="+mj-lt"/>
              </a:rPr>
              <a:t>F</a:t>
            </a:r>
            <a:endParaRPr lang="zh-TW" altLang="en-US" b="0" dirty="0">
              <a:latin typeface="+mj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842932" y="2427039"/>
            <a:ext cx="2619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0" dirty="0" smtClean="0">
                <a:latin typeface="+mn-lt"/>
              </a:rPr>
              <a:t>A</a:t>
            </a:r>
            <a:endParaRPr lang="zh-TW" altLang="en-US" sz="1600" b="0" dirty="0">
              <a:latin typeface="+mn-lt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52028" y="3289126"/>
            <a:ext cx="2619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latin typeface="+mn-lt"/>
              </a:rPr>
              <a:t>B</a:t>
            </a:r>
            <a:endParaRPr lang="zh-TW" altLang="en-US" sz="1600" b="0" dirty="0">
              <a:latin typeface="+mn-lt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32" y="4387679"/>
            <a:ext cx="5332413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24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panose="02020500000000000000" pitchFamily="18" charset="-120"/>
              </a:rPr>
              <a:t>Lab </a:t>
            </a:r>
            <a:r>
              <a:rPr lang="en-US" altLang="zh-TW" dirty="0" smtClean="0">
                <a:ea typeface="新細明體" panose="02020500000000000000" pitchFamily="18" charset="-120"/>
              </a:rPr>
              <a:t>02-1 </a:t>
            </a:r>
            <a:r>
              <a:rPr lang="en-US" altLang="zh-TW" b="0" dirty="0"/>
              <a:t>(Optional)</a:t>
            </a:r>
            <a:endParaRPr lang="en-US" altLang="zh-TW" dirty="0" smtClean="0">
              <a:ea typeface="新細明體" panose="02020500000000000000" pitchFamily="18" charset="-12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2400" dirty="0" smtClean="0"/>
              <a:t>Please draw </a:t>
            </a:r>
            <a:r>
              <a:rPr lang="en-US" altLang="zh-TW" sz="2400" dirty="0"/>
              <a:t>their Truth </a:t>
            </a:r>
            <a:r>
              <a:rPr lang="en-US" altLang="zh-TW" sz="2400" dirty="0" smtClean="0"/>
              <a:t>Tables and implement the circuits with breadboard.</a:t>
            </a:r>
            <a:endParaRPr lang="zh-TW" altLang="en-US" sz="2400" dirty="0" smtClean="0"/>
          </a:p>
          <a:p>
            <a:pPr marL="344487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TW" sz="2000" dirty="0" smtClean="0"/>
          </a:p>
          <a:p>
            <a:pPr lvl="1" eaLnBrk="1" hangingPunct="1">
              <a:defRPr/>
            </a:pPr>
            <a:r>
              <a:rPr lang="en-US" altLang="zh-TW" sz="2000" dirty="0" smtClean="0"/>
              <a:t>F</a:t>
            </a:r>
            <a:r>
              <a:rPr lang="en-US" altLang="zh-TW" sz="2000" baseline="-25000" dirty="0" smtClean="0"/>
              <a:t>1</a:t>
            </a:r>
            <a:r>
              <a:rPr lang="en-US" altLang="zh-TW" sz="2000" dirty="0" smtClean="0"/>
              <a:t>(A, B) = (A + B)’(A’ + B’)</a:t>
            </a:r>
          </a:p>
          <a:p>
            <a:pPr lvl="1" eaLnBrk="1" hangingPunct="1">
              <a:defRPr/>
            </a:pPr>
            <a:r>
              <a:rPr lang="en-US" altLang="zh-TW" sz="2000" dirty="0" smtClean="0"/>
              <a:t>F</a:t>
            </a:r>
            <a:r>
              <a:rPr lang="en-US" altLang="zh-TW" sz="2000" baseline="-25000" dirty="0" smtClean="0"/>
              <a:t>2</a:t>
            </a:r>
            <a:r>
              <a:rPr lang="en-US" altLang="zh-TW" sz="2000" dirty="0" smtClean="0"/>
              <a:t>(A, B) = A’+ AB</a:t>
            </a:r>
          </a:p>
          <a:p>
            <a:pPr lvl="1" eaLnBrk="1" hangingPunct="1">
              <a:defRPr/>
            </a:pP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268792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 (10/07)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b="0" dirty="0" smtClean="0"/>
              <a:t>實驗器材和晶片的介紹</a:t>
            </a:r>
            <a:endParaRPr lang="en-US" altLang="zh-TW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0" dirty="0" smtClean="0"/>
              <a:t>NAND gate</a:t>
            </a:r>
            <a:r>
              <a:rPr lang="zh-TW" altLang="en-US" b="0" dirty="0" smtClean="0"/>
              <a:t>驗證 </a:t>
            </a:r>
            <a:endParaRPr lang="en-US" altLang="zh-TW" b="0" dirty="0" smtClean="0"/>
          </a:p>
          <a:p>
            <a:pPr>
              <a:lnSpc>
                <a:spcPct val="150000"/>
              </a:lnSpc>
            </a:pPr>
            <a:r>
              <a:rPr lang="en-US" altLang="zh-TW" b="0" dirty="0" smtClean="0"/>
              <a:t>Lab 01</a:t>
            </a:r>
          </a:p>
          <a:p>
            <a:pPr>
              <a:lnSpc>
                <a:spcPct val="150000"/>
              </a:lnSpc>
            </a:pPr>
            <a:r>
              <a:rPr lang="en-US" altLang="zh-TW" b="0" dirty="0" smtClean="0"/>
              <a:t>Lab </a:t>
            </a:r>
            <a:r>
              <a:rPr lang="en-US" altLang="zh-TW" b="0" dirty="0" smtClean="0"/>
              <a:t>02-1</a:t>
            </a:r>
            <a:r>
              <a:rPr lang="zh-TW" altLang="en-US" b="0" dirty="0" smtClean="0"/>
              <a:t> </a:t>
            </a:r>
            <a:r>
              <a:rPr lang="en-US" altLang="zh-TW" b="0" dirty="0" smtClean="0"/>
              <a:t>(Optional)</a:t>
            </a:r>
            <a:endParaRPr lang="en-US" altLang="zh-TW" b="0" dirty="0" smtClean="0"/>
          </a:p>
          <a:p>
            <a:pPr marL="0" indent="0">
              <a:buNone/>
            </a:pPr>
            <a:endParaRPr lang="en-US" altLang="zh-TW" b="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846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Introduction of Solderless Breadboard </a:t>
            </a:r>
            <a:endParaRPr lang="zh-TW" altLang="en-US" sz="32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n-US" altLang="zh-TW" sz="2400" b="0" dirty="0"/>
              <a:t>Solderless </a:t>
            </a:r>
            <a:r>
              <a:rPr lang="en-US" altLang="zh-TW" sz="2400" b="0" dirty="0" err="1"/>
              <a:t>Bredboard</a:t>
            </a:r>
            <a:r>
              <a:rPr lang="en-US" altLang="zh-TW" sz="2400" b="0" dirty="0"/>
              <a:t> is a convenient kit for lay outing circuits without any soldering work. It is very useful for circuit test and modification during practical training.</a:t>
            </a:r>
          </a:p>
          <a:p>
            <a:pPr algn="just" eaLnBrk="1" hangingPunct="1"/>
            <a:endParaRPr lang="en-US" altLang="zh-TW" sz="2400" b="0" dirty="0"/>
          </a:p>
          <a:p>
            <a:pPr eaLnBrk="1" hangingPunct="1"/>
            <a:r>
              <a:rPr lang="en-US" altLang="zh-TW" sz="2400" b="0" dirty="0"/>
              <a:t>Components in lab can be reused with breadboard. </a:t>
            </a:r>
          </a:p>
          <a:p>
            <a:pPr eaLnBrk="1" hangingPunct="1"/>
            <a:endParaRPr lang="en-US" altLang="zh-TW" sz="2400" b="0" dirty="0"/>
          </a:p>
          <a:p>
            <a:pPr algn="just" eaLnBrk="1" hangingPunct="1"/>
            <a:r>
              <a:rPr lang="en-US" altLang="zh-TW" sz="2400" b="0" dirty="0"/>
              <a:t>Normally, component’s pins are inserted into holes on breadboard. Every five holes are connected together by a brass stripe under plastic cover. One of holes is connected to component’s pin and the other holes are for circuit connection with jumpers.</a:t>
            </a:r>
            <a:endParaRPr lang="zh-TW" altLang="en-US" sz="2400" b="0" dirty="0"/>
          </a:p>
          <a:p>
            <a:pPr eaLnBrk="1" hangingPunct="1"/>
            <a:endParaRPr lang="en-US" altLang="zh-TW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Solderless Breadboard in CSIE NCKU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5300" y="881063"/>
            <a:ext cx="9217025" cy="4567237"/>
          </a:xfrm>
        </p:spPr>
        <p:txBody>
          <a:bodyPr/>
          <a:lstStyle/>
          <a:p>
            <a:r>
              <a:rPr lang="en-US" altLang="zh-TW" dirty="0"/>
              <a:t>Top view of the breadboard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04" y="1318058"/>
            <a:ext cx="6150415" cy="53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4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Various Breadboards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046643"/>
            <a:ext cx="9217025" cy="4567237"/>
          </a:xfrm>
        </p:spPr>
        <p:txBody>
          <a:bodyPr/>
          <a:lstStyle/>
          <a:p>
            <a:pPr eaLnBrk="1" hangingPunct="1"/>
            <a:r>
              <a:rPr lang="en-US" altLang="zh-TW" sz="2400" b="0" dirty="0"/>
              <a:t>Different types of Breadboards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16F80E-422D-4F9C-B97B-DCC22FE54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01780"/>
            <a:ext cx="4216659" cy="44210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ACBAF65-CD98-499A-8FF1-95ABC3EE5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59" y="1601780"/>
            <a:ext cx="4351509" cy="44210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 View of the Solderless Breadboard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6930" y="1198516"/>
            <a:ext cx="9217025" cy="4567237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         : connected                           : </a:t>
            </a:r>
            <a:r>
              <a:rPr lang="en-US" altLang="zh-TW" dirty="0" err="1"/>
              <a:t>disconected</a:t>
            </a:r>
            <a:endParaRPr lang="en-US" altLang="zh-TW" dirty="0"/>
          </a:p>
        </p:txBody>
      </p:sp>
      <p:sp>
        <p:nvSpPr>
          <p:cNvPr id="10" name="矩形 9"/>
          <p:cNvSpPr/>
          <p:nvPr/>
        </p:nvSpPr>
        <p:spPr bwMode="auto">
          <a:xfrm>
            <a:off x="968658" y="1415032"/>
            <a:ext cx="407324" cy="19540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 flipH="1">
            <a:off x="5020996" y="1413359"/>
            <a:ext cx="407324" cy="195407"/>
          </a:xfrm>
          <a:prstGeom prst="rect">
            <a:avLst/>
          </a:prstGeom>
          <a:noFill/>
          <a:ln w="38100" cap="flat" cmpd="sng" algn="ctr">
            <a:solidFill>
              <a:srgbClr val="0033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B51AB45-5E8B-436F-8FEC-DB3075104B9E}"/>
              </a:ext>
            </a:extLst>
          </p:cNvPr>
          <p:cNvGrpSpPr/>
          <p:nvPr/>
        </p:nvGrpSpPr>
        <p:grpSpPr>
          <a:xfrm>
            <a:off x="166238" y="1828912"/>
            <a:ext cx="4632959" cy="4857544"/>
            <a:chOff x="166238" y="1828912"/>
            <a:chExt cx="4632959" cy="4857544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38" y="1828912"/>
              <a:ext cx="4632959" cy="4857544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 bwMode="auto">
            <a:xfrm>
              <a:off x="263231" y="2154449"/>
              <a:ext cx="2071022" cy="25056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297012" y="3644152"/>
              <a:ext cx="930359" cy="13775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 flipH="1">
              <a:off x="1042532" y="5640874"/>
              <a:ext cx="576469" cy="143460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2183156" y="5057850"/>
              <a:ext cx="172449" cy="286376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3362785" y="2026548"/>
              <a:ext cx="172449" cy="286376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5397F974-B52D-4381-A7A0-6C00CFC30720}"/>
              </a:ext>
            </a:extLst>
          </p:cNvPr>
          <p:cNvGrpSpPr/>
          <p:nvPr/>
        </p:nvGrpSpPr>
        <p:grpSpPr>
          <a:xfrm>
            <a:off x="4925983" y="1823609"/>
            <a:ext cx="4786342" cy="4862847"/>
            <a:chOff x="4925983" y="1823609"/>
            <a:chExt cx="4786342" cy="4862847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983" y="1823609"/>
              <a:ext cx="4786342" cy="4862847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 bwMode="auto">
            <a:xfrm>
              <a:off x="4972164" y="2226732"/>
              <a:ext cx="4613375" cy="302737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8615721" y="3847352"/>
              <a:ext cx="129310" cy="93708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 flipH="1">
              <a:off x="7000388" y="6389219"/>
              <a:ext cx="580859" cy="168600"/>
            </a:xfrm>
            <a:prstGeom prst="rect">
              <a:avLst/>
            </a:prstGeom>
            <a:noFill/>
            <a:ln w="38100" cap="flat" cmpd="sng" algn="ctr">
              <a:solidFill>
                <a:srgbClr val="0033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05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 41"/>
          <p:cNvSpPr>
            <a:spLocks noChangeShapeType="1"/>
          </p:cNvSpPr>
          <p:nvPr/>
        </p:nvSpPr>
        <p:spPr bwMode="auto">
          <a:xfrm>
            <a:off x="5208822" y="6030772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95" name="Line 41"/>
          <p:cNvSpPr>
            <a:spLocks noChangeShapeType="1"/>
          </p:cNvSpPr>
          <p:nvPr/>
        </p:nvSpPr>
        <p:spPr bwMode="auto">
          <a:xfrm>
            <a:off x="3366165" y="6035388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1" name="Line 41"/>
          <p:cNvSpPr>
            <a:spLocks noChangeShapeType="1"/>
          </p:cNvSpPr>
          <p:nvPr/>
        </p:nvSpPr>
        <p:spPr bwMode="auto">
          <a:xfrm>
            <a:off x="3367631" y="5755890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0" name="Line 41"/>
          <p:cNvSpPr>
            <a:spLocks noChangeShapeType="1"/>
          </p:cNvSpPr>
          <p:nvPr/>
        </p:nvSpPr>
        <p:spPr bwMode="auto">
          <a:xfrm>
            <a:off x="3377162" y="5508236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9" name="Line 41"/>
          <p:cNvSpPr>
            <a:spLocks noChangeShapeType="1"/>
          </p:cNvSpPr>
          <p:nvPr/>
        </p:nvSpPr>
        <p:spPr bwMode="auto">
          <a:xfrm>
            <a:off x="3386694" y="5260581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8" name="Line 41"/>
          <p:cNvSpPr>
            <a:spLocks noChangeShapeType="1"/>
          </p:cNvSpPr>
          <p:nvPr/>
        </p:nvSpPr>
        <p:spPr bwMode="auto">
          <a:xfrm>
            <a:off x="3391463" y="5003401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7" name="Line 41"/>
          <p:cNvSpPr>
            <a:spLocks noChangeShapeType="1"/>
          </p:cNvSpPr>
          <p:nvPr/>
        </p:nvSpPr>
        <p:spPr bwMode="auto">
          <a:xfrm>
            <a:off x="3381945" y="4755746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26" name="Line 41"/>
          <p:cNvSpPr>
            <a:spLocks noChangeShapeType="1"/>
          </p:cNvSpPr>
          <p:nvPr/>
        </p:nvSpPr>
        <p:spPr bwMode="auto">
          <a:xfrm>
            <a:off x="3381951" y="4503331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0" name="Line 41"/>
          <p:cNvSpPr>
            <a:spLocks noChangeShapeType="1"/>
          </p:cNvSpPr>
          <p:nvPr/>
        </p:nvSpPr>
        <p:spPr bwMode="auto">
          <a:xfrm>
            <a:off x="3330000" y="3831386"/>
            <a:ext cx="3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13"/>
          <a:stretch/>
        </p:blipFill>
        <p:spPr>
          <a:xfrm>
            <a:off x="3154522" y="1037397"/>
            <a:ext cx="4632959" cy="2389294"/>
          </a:xfrm>
          <a:prstGeom prst="rect">
            <a:avLst/>
          </a:prstGeom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686051" y="903634"/>
            <a:ext cx="504825" cy="2881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1036638" y="3897522"/>
            <a:ext cx="360362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>
            <a:off x="1109663" y="4093544"/>
            <a:ext cx="215900" cy="15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7" name="Freeform 9"/>
          <p:cNvSpPr>
            <a:spLocks/>
          </p:cNvSpPr>
          <p:nvPr/>
        </p:nvSpPr>
        <p:spPr bwMode="auto">
          <a:xfrm>
            <a:off x="1241426" y="3444258"/>
            <a:ext cx="790575" cy="865187"/>
          </a:xfrm>
          <a:custGeom>
            <a:avLst/>
            <a:gdLst>
              <a:gd name="T0" fmla="*/ 0 w 498"/>
              <a:gd name="T1" fmla="*/ 433387 h 545"/>
              <a:gd name="T2" fmla="*/ 0 w 498"/>
              <a:gd name="T3" fmla="*/ 0 h 545"/>
              <a:gd name="T4" fmla="*/ 790575 w 498"/>
              <a:gd name="T5" fmla="*/ 0 h 545"/>
              <a:gd name="T6" fmla="*/ 790575 w 498"/>
              <a:gd name="T7" fmla="*/ 865187 h 545"/>
              <a:gd name="T8" fmla="*/ 0 w 498"/>
              <a:gd name="T9" fmla="*/ 865187 h 545"/>
              <a:gd name="T10" fmla="*/ 0 w 498"/>
              <a:gd name="T11" fmla="*/ 649287 h 5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98" h="545">
                <a:moveTo>
                  <a:pt x="0" y="273"/>
                </a:moveTo>
                <a:lnTo>
                  <a:pt x="0" y="0"/>
                </a:lnTo>
                <a:lnTo>
                  <a:pt x="498" y="0"/>
                </a:lnTo>
                <a:lnTo>
                  <a:pt x="498" y="545"/>
                </a:lnTo>
                <a:lnTo>
                  <a:pt x="0" y="545"/>
                </a:lnTo>
                <a:lnTo>
                  <a:pt x="0" y="40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753877" y="3615224"/>
            <a:ext cx="3337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zh-TW" dirty="0"/>
              <a:t>+</a:t>
            </a:r>
          </a:p>
          <a:p>
            <a:pPr algn="ctr" eaLnBrk="1" hangingPunct="1"/>
            <a:r>
              <a:rPr lang="en-US" altLang="zh-TW" dirty="0"/>
              <a:t>-</a:t>
            </a: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341313" y="3782394"/>
            <a:ext cx="5693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5 V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1851210" y="3709790"/>
            <a:ext cx="504825" cy="4730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endParaRPr lang="zh-TW" altLang="zh-TW"/>
          </a:p>
        </p:txBody>
      </p:sp>
      <p:sp>
        <p:nvSpPr>
          <p:cNvPr id="17421" name="Freeform 13"/>
          <p:cNvSpPr>
            <a:spLocks/>
          </p:cNvSpPr>
          <p:nvPr/>
        </p:nvSpPr>
        <p:spPr bwMode="auto">
          <a:xfrm>
            <a:off x="1980442" y="3688527"/>
            <a:ext cx="77787" cy="471488"/>
          </a:xfrm>
          <a:custGeom>
            <a:avLst/>
            <a:gdLst>
              <a:gd name="T0" fmla="*/ 77787 w 49"/>
              <a:gd name="T1" fmla="*/ 0 h 297"/>
              <a:gd name="T2" fmla="*/ 12700 w 49"/>
              <a:gd name="T3" fmla="*/ 112713 h 297"/>
              <a:gd name="T4" fmla="*/ 77787 w 49"/>
              <a:gd name="T5" fmla="*/ 225425 h 297"/>
              <a:gd name="T6" fmla="*/ 0 w 49"/>
              <a:gd name="T7" fmla="*/ 358775 h 297"/>
              <a:gd name="T8" fmla="*/ 65087 w 49"/>
              <a:gd name="T9" fmla="*/ 471488 h 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" h="297">
                <a:moveTo>
                  <a:pt x="49" y="0"/>
                </a:moveTo>
                <a:lnTo>
                  <a:pt x="8" y="71"/>
                </a:lnTo>
                <a:lnTo>
                  <a:pt x="49" y="142"/>
                </a:lnTo>
                <a:lnTo>
                  <a:pt x="0" y="226"/>
                </a:lnTo>
                <a:lnTo>
                  <a:pt x="41" y="297"/>
                </a:lnTo>
              </a:path>
            </a:pathLst>
          </a:custGeom>
          <a:noFill/>
          <a:ln w="38100" cap="flat" cmpd="sng">
            <a:solidFill>
              <a:srgbClr val="993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2321983" y="3734146"/>
            <a:ext cx="5693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/>
              <a:t>5 V</a:t>
            </a:r>
          </a:p>
        </p:txBody>
      </p:sp>
      <p:sp>
        <p:nvSpPr>
          <p:cNvPr id="17423" name="Line 15"/>
          <p:cNvSpPr>
            <a:spLocks noChangeShapeType="1"/>
          </p:cNvSpPr>
          <p:nvPr/>
        </p:nvSpPr>
        <p:spPr bwMode="auto">
          <a:xfrm>
            <a:off x="3680214" y="1467793"/>
            <a:ext cx="567786" cy="1042722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4" name="Line 16"/>
          <p:cNvSpPr>
            <a:spLocks noChangeShapeType="1"/>
          </p:cNvSpPr>
          <p:nvPr/>
        </p:nvSpPr>
        <p:spPr bwMode="auto">
          <a:xfrm flipH="1">
            <a:off x="4661719" y="1341652"/>
            <a:ext cx="140549" cy="57027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5" name="Text Box 19"/>
          <p:cNvSpPr txBox="1">
            <a:spLocks noChangeArrowheads="1"/>
          </p:cNvSpPr>
          <p:nvPr/>
        </p:nvSpPr>
        <p:spPr bwMode="auto">
          <a:xfrm>
            <a:off x="650876" y="1219546"/>
            <a:ext cx="5693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/>
              <a:t>5 V</a:t>
            </a:r>
          </a:p>
        </p:txBody>
      </p:sp>
      <p:sp>
        <p:nvSpPr>
          <p:cNvPr id="17426" name="Line 21"/>
          <p:cNvSpPr>
            <a:spLocks noChangeShapeType="1"/>
          </p:cNvSpPr>
          <p:nvPr/>
        </p:nvSpPr>
        <p:spPr bwMode="auto">
          <a:xfrm flipH="1">
            <a:off x="1368425" y="1465608"/>
            <a:ext cx="1968500" cy="325438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27" name="Oval 22"/>
          <p:cNvSpPr>
            <a:spLocks noChangeArrowheads="1"/>
          </p:cNvSpPr>
          <p:nvPr/>
        </p:nvSpPr>
        <p:spPr bwMode="auto">
          <a:xfrm>
            <a:off x="1354138" y="1622771"/>
            <a:ext cx="88900" cy="889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17428" name="Text Box 23"/>
          <p:cNvSpPr txBox="1">
            <a:spLocks noChangeArrowheads="1"/>
          </p:cNvSpPr>
          <p:nvPr/>
        </p:nvSpPr>
        <p:spPr bwMode="auto">
          <a:xfrm>
            <a:off x="2040915" y="339265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/>
              <a:t>e</a:t>
            </a:r>
          </a:p>
        </p:txBody>
      </p:sp>
      <p:sp>
        <p:nvSpPr>
          <p:cNvPr id="17429" name="Text Box 24"/>
          <p:cNvSpPr txBox="1">
            <a:spLocks noChangeArrowheads="1"/>
          </p:cNvSpPr>
          <p:nvPr/>
        </p:nvSpPr>
        <p:spPr bwMode="auto">
          <a:xfrm>
            <a:off x="4448256" y="179732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/>
              <a:t>e</a:t>
            </a:r>
          </a:p>
        </p:txBody>
      </p:sp>
      <p:sp>
        <p:nvSpPr>
          <p:cNvPr id="17430" name="Text Box 25"/>
          <p:cNvSpPr txBox="1">
            <a:spLocks noChangeArrowheads="1"/>
          </p:cNvSpPr>
          <p:nvPr/>
        </p:nvSpPr>
        <p:spPr bwMode="auto">
          <a:xfrm>
            <a:off x="2052376" y="3934201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/>
              <a:t>f</a:t>
            </a:r>
          </a:p>
        </p:txBody>
      </p:sp>
      <p:sp>
        <p:nvSpPr>
          <p:cNvPr id="17431" name="Text Box 26"/>
          <p:cNvSpPr txBox="1">
            <a:spLocks noChangeArrowheads="1"/>
          </p:cNvSpPr>
          <p:nvPr/>
        </p:nvSpPr>
        <p:spPr bwMode="auto">
          <a:xfrm>
            <a:off x="4221469" y="2389376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/>
              <a:t>f</a:t>
            </a:r>
          </a:p>
        </p:txBody>
      </p:sp>
      <p:sp>
        <p:nvSpPr>
          <p:cNvPr id="17432" name="Freeform 27"/>
          <p:cNvSpPr>
            <a:spLocks/>
          </p:cNvSpPr>
          <p:nvPr/>
        </p:nvSpPr>
        <p:spPr bwMode="auto">
          <a:xfrm flipV="1">
            <a:off x="4467141" y="2185774"/>
            <a:ext cx="77788" cy="471487"/>
          </a:xfrm>
          <a:custGeom>
            <a:avLst/>
            <a:gdLst>
              <a:gd name="T0" fmla="*/ 77788 w 49"/>
              <a:gd name="T1" fmla="*/ 0 h 297"/>
              <a:gd name="T2" fmla="*/ 12700 w 49"/>
              <a:gd name="T3" fmla="*/ 112712 h 297"/>
              <a:gd name="T4" fmla="*/ 77788 w 49"/>
              <a:gd name="T5" fmla="*/ 225425 h 297"/>
              <a:gd name="T6" fmla="*/ 0 w 49"/>
              <a:gd name="T7" fmla="*/ 358775 h 297"/>
              <a:gd name="T8" fmla="*/ 65088 w 49"/>
              <a:gd name="T9" fmla="*/ 471487 h 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" h="297">
                <a:moveTo>
                  <a:pt x="49" y="0"/>
                </a:moveTo>
                <a:lnTo>
                  <a:pt x="8" y="71"/>
                </a:lnTo>
                <a:lnTo>
                  <a:pt x="49" y="142"/>
                </a:lnTo>
                <a:lnTo>
                  <a:pt x="0" y="226"/>
                </a:lnTo>
                <a:lnTo>
                  <a:pt x="41" y="297"/>
                </a:lnTo>
              </a:path>
            </a:pathLst>
          </a:custGeom>
          <a:noFill/>
          <a:ln w="38100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36" name="AutoShape 31"/>
          <p:cNvSpPr>
            <a:spLocks noChangeArrowheads="1"/>
          </p:cNvSpPr>
          <p:nvPr/>
        </p:nvSpPr>
        <p:spPr bwMode="auto">
          <a:xfrm>
            <a:off x="1752601" y="2300633"/>
            <a:ext cx="1120775" cy="958850"/>
          </a:xfrm>
          <a:custGeom>
            <a:avLst/>
            <a:gdLst>
              <a:gd name="T0" fmla="*/ 784854 w 21600"/>
              <a:gd name="T1" fmla="*/ 0 h 21600"/>
              <a:gd name="T2" fmla="*/ 784854 w 21600"/>
              <a:gd name="T3" fmla="*/ 539708 h 21600"/>
              <a:gd name="T4" fmla="*/ 167961 w 21600"/>
              <a:gd name="T5" fmla="*/ 958850 h 21600"/>
              <a:gd name="T6" fmla="*/ 1120775 w 21600"/>
              <a:gd name="T7" fmla="*/ 269854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437" name="AutoShape 32"/>
          <p:cNvSpPr>
            <a:spLocks noChangeArrowheads="1"/>
          </p:cNvSpPr>
          <p:nvPr/>
        </p:nvSpPr>
        <p:spPr bwMode="auto">
          <a:xfrm flipV="1">
            <a:off x="1812926" y="4379290"/>
            <a:ext cx="1120775" cy="958850"/>
          </a:xfrm>
          <a:custGeom>
            <a:avLst/>
            <a:gdLst>
              <a:gd name="T0" fmla="*/ 784854 w 21600"/>
              <a:gd name="T1" fmla="*/ 0 h 21600"/>
              <a:gd name="T2" fmla="*/ 784854 w 21600"/>
              <a:gd name="T3" fmla="*/ 539708 h 21600"/>
              <a:gd name="T4" fmla="*/ 167961 w 21600"/>
              <a:gd name="T5" fmla="*/ 958850 h 21600"/>
              <a:gd name="T6" fmla="*/ 1120775 w 21600"/>
              <a:gd name="T7" fmla="*/ 269854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7441" name="Picture 36" descr="MCj0432643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6" y="1179859"/>
            <a:ext cx="6572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2" name="Line 20"/>
          <p:cNvSpPr>
            <a:spLocks noChangeShapeType="1"/>
          </p:cNvSpPr>
          <p:nvPr/>
        </p:nvSpPr>
        <p:spPr bwMode="auto">
          <a:xfrm flipH="1" flipV="1">
            <a:off x="1349376" y="1249709"/>
            <a:ext cx="2119313" cy="349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7443" name="Picture 37" descr="MCj04325980000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3" y="1640234"/>
            <a:ext cx="6762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5" name="Line 39"/>
          <p:cNvSpPr>
            <a:spLocks noChangeShapeType="1"/>
          </p:cNvSpPr>
          <p:nvPr/>
        </p:nvSpPr>
        <p:spPr bwMode="auto">
          <a:xfrm rot="5400000">
            <a:off x="6049075" y="2412212"/>
            <a:ext cx="0" cy="6840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7" name="Line 41"/>
          <p:cNvSpPr>
            <a:spLocks noChangeShapeType="1"/>
          </p:cNvSpPr>
          <p:nvPr/>
        </p:nvSpPr>
        <p:spPr bwMode="auto">
          <a:xfrm>
            <a:off x="3488748" y="1284634"/>
            <a:ext cx="41040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8" name="Line 42"/>
          <p:cNvSpPr>
            <a:spLocks noChangeShapeType="1"/>
          </p:cNvSpPr>
          <p:nvPr/>
        </p:nvSpPr>
        <p:spPr bwMode="auto">
          <a:xfrm>
            <a:off x="5649769" y="1434618"/>
            <a:ext cx="19440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2" name="標題 1"/>
          <p:cNvSpPr txBox="1">
            <a:spLocks/>
          </p:cNvSpPr>
          <p:nvPr/>
        </p:nvSpPr>
        <p:spPr>
          <a:xfrm>
            <a:off x="475422" y="228118"/>
            <a:ext cx="9217025" cy="12065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/>
              <a:t>Connection of the Solderless Breadboard</a:t>
            </a:r>
            <a:endParaRPr lang="zh-TW" altLang="en-US" kern="0" dirty="0"/>
          </a:p>
        </p:txBody>
      </p:sp>
      <p:sp>
        <p:nvSpPr>
          <p:cNvPr id="43" name="Text Box 74"/>
          <p:cNvSpPr txBox="1">
            <a:spLocks noChangeArrowheads="1"/>
          </p:cNvSpPr>
          <p:nvPr/>
        </p:nvSpPr>
        <p:spPr bwMode="auto">
          <a:xfrm>
            <a:off x="6605188" y="3615224"/>
            <a:ext cx="75533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FF3300"/>
                </a:solidFill>
              </a:rPr>
              <a:t>VCC</a:t>
            </a:r>
          </a:p>
          <a:p>
            <a:pPr eaLnBrk="1" hangingPunct="1"/>
            <a:r>
              <a:rPr lang="en-US" altLang="zh-TW" dirty="0" smtClean="0">
                <a:solidFill>
                  <a:srgbClr val="00B050"/>
                </a:solidFill>
              </a:rPr>
              <a:t>GND</a:t>
            </a:r>
            <a:endParaRPr lang="en-US" altLang="zh-TW" dirty="0">
              <a:solidFill>
                <a:srgbClr val="00B05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09574" y="3852912"/>
            <a:ext cx="403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V1</a:t>
            </a:r>
            <a:endParaRPr lang="zh-TW" altLang="en-US" sz="1200" dirty="0"/>
          </a:p>
        </p:txBody>
      </p:sp>
      <p:grpSp>
        <p:nvGrpSpPr>
          <p:cNvPr id="5" name="群組 4"/>
          <p:cNvGrpSpPr/>
          <p:nvPr/>
        </p:nvGrpSpPr>
        <p:grpSpPr>
          <a:xfrm>
            <a:off x="3240000" y="3738329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3" name="橢圓 2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2" name="橢圓 51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4" name="橢圓 53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5" name="橢圓 54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6" name="橢圓 55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7" name="橢圓 56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5083007" y="3738329"/>
            <a:ext cx="1440000" cy="180000"/>
            <a:chOff x="5083007" y="3738329"/>
            <a:chExt cx="1440000" cy="180000"/>
          </a:xfrm>
          <a:solidFill>
            <a:schemeClr val="bg1"/>
          </a:solidFill>
        </p:grpSpPr>
        <p:sp>
          <p:nvSpPr>
            <p:cNvPr id="58" name="橢圓 57"/>
            <p:cNvSpPr/>
            <p:nvPr/>
          </p:nvSpPr>
          <p:spPr bwMode="auto">
            <a:xfrm>
              <a:off x="5083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59" name="橢圓 58"/>
            <p:cNvSpPr/>
            <p:nvPr/>
          </p:nvSpPr>
          <p:spPr bwMode="auto">
            <a:xfrm>
              <a:off x="5335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0" name="橢圓 59"/>
            <p:cNvSpPr/>
            <p:nvPr/>
          </p:nvSpPr>
          <p:spPr bwMode="auto">
            <a:xfrm>
              <a:off x="5587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1" name="橢圓 60"/>
            <p:cNvSpPr/>
            <p:nvPr/>
          </p:nvSpPr>
          <p:spPr bwMode="auto">
            <a:xfrm>
              <a:off x="5839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2" name="橢圓 61"/>
            <p:cNvSpPr/>
            <p:nvPr/>
          </p:nvSpPr>
          <p:spPr bwMode="auto">
            <a:xfrm>
              <a:off x="6091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3" name="橢圓 62"/>
            <p:cNvSpPr/>
            <p:nvPr/>
          </p:nvSpPr>
          <p:spPr bwMode="auto">
            <a:xfrm>
              <a:off x="6343007" y="3738329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82" name="Line 41"/>
          <p:cNvSpPr>
            <a:spLocks noChangeShapeType="1"/>
          </p:cNvSpPr>
          <p:nvPr/>
        </p:nvSpPr>
        <p:spPr bwMode="auto">
          <a:xfrm>
            <a:off x="3343857" y="4122328"/>
            <a:ext cx="309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66" name="群組 65"/>
          <p:cNvGrpSpPr/>
          <p:nvPr/>
        </p:nvGrpSpPr>
        <p:grpSpPr>
          <a:xfrm>
            <a:off x="3247219" y="4026329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67" name="橢圓 66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8" name="橢圓 67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69" name="橢圓 68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0" name="橢圓 69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1" name="橢圓 70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2" name="橢圓 71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5082534" y="4026329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74" name="橢圓 73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5" name="橢圓 74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6" name="橢圓 75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7" name="橢圓 76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8" name="橢圓 77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79" name="橢圓 78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84" name="橢圓 83"/>
          <p:cNvSpPr/>
          <p:nvPr/>
        </p:nvSpPr>
        <p:spPr bwMode="auto">
          <a:xfrm rot="5400000">
            <a:off x="3253857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5" name="橢圓 84"/>
          <p:cNvSpPr/>
          <p:nvPr/>
        </p:nvSpPr>
        <p:spPr bwMode="auto">
          <a:xfrm rot="5400000">
            <a:off x="3253857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6" name="橢圓 85"/>
          <p:cNvSpPr/>
          <p:nvPr/>
        </p:nvSpPr>
        <p:spPr bwMode="auto">
          <a:xfrm rot="5400000">
            <a:off x="3253857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7" name="橢圓 86"/>
          <p:cNvSpPr/>
          <p:nvPr/>
        </p:nvSpPr>
        <p:spPr bwMode="auto">
          <a:xfrm rot="5400000">
            <a:off x="3253857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8" name="橢圓 87"/>
          <p:cNvSpPr/>
          <p:nvPr/>
        </p:nvSpPr>
        <p:spPr bwMode="auto">
          <a:xfrm rot="5400000">
            <a:off x="3253857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89" name="橢圓 88"/>
          <p:cNvSpPr/>
          <p:nvPr/>
        </p:nvSpPr>
        <p:spPr bwMode="auto">
          <a:xfrm rot="5400000">
            <a:off x="3253857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2" name="橢圓 91"/>
          <p:cNvSpPr/>
          <p:nvPr/>
        </p:nvSpPr>
        <p:spPr bwMode="auto">
          <a:xfrm rot="5400000">
            <a:off x="3498019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3" name="橢圓 92"/>
          <p:cNvSpPr/>
          <p:nvPr/>
        </p:nvSpPr>
        <p:spPr bwMode="auto">
          <a:xfrm rot="5400000">
            <a:off x="3498019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4" name="橢圓 93"/>
          <p:cNvSpPr/>
          <p:nvPr/>
        </p:nvSpPr>
        <p:spPr bwMode="auto">
          <a:xfrm rot="5400000">
            <a:off x="3498019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5" name="橢圓 94"/>
          <p:cNvSpPr/>
          <p:nvPr/>
        </p:nvSpPr>
        <p:spPr bwMode="auto">
          <a:xfrm rot="5400000">
            <a:off x="3498019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6" name="橢圓 95"/>
          <p:cNvSpPr/>
          <p:nvPr/>
        </p:nvSpPr>
        <p:spPr bwMode="auto">
          <a:xfrm rot="5400000">
            <a:off x="3498019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7" name="橢圓 96"/>
          <p:cNvSpPr/>
          <p:nvPr/>
        </p:nvSpPr>
        <p:spPr bwMode="auto">
          <a:xfrm rot="5400000">
            <a:off x="3498019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99" name="橢圓 98"/>
          <p:cNvSpPr/>
          <p:nvPr/>
        </p:nvSpPr>
        <p:spPr bwMode="auto">
          <a:xfrm rot="5400000">
            <a:off x="3752018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0" name="橢圓 99"/>
          <p:cNvSpPr/>
          <p:nvPr/>
        </p:nvSpPr>
        <p:spPr bwMode="auto">
          <a:xfrm rot="5400000">
            <a:off x="3752018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1" name="橢圓 100"/>
          <p:cNvSpPr/>
          <p:nvPr/>
        </p:nvSpPr>
        <p:spPr bwMode="auto">
          <a:xfrm rot="5400000">
            <a:off x="3752018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2" name="橢圓 101"/>
          <p:cNvSpPr/>
          <p:nvPr/>
        </p:nvSpPr>
        <p:spPr bwMode="auto">
          <a:xfrm rot="5400000">
            <a:off x="3752018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3" name="橢圓 102"/>
          <p:cNvSpPr/>
          <p:nvPr/>
        </p:nvSpPr>
        <p:spPr bwMode="auto">
          <a:xfrm rot="5400000">
            <a:off x="3752018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4" name="橢圓 103"/>
          <p:cNvSpPr/>
          <p:nvPr/>
        </p:nvSpPr>
        <p:spPr bwMode="auto">
          <a:xfrm rot="5400000">
            <a:off x="3752018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6" name="橢圓 105"/>
          <p:cNvSpPr/>
          <p:nvPr/>
        </p:nvSpPr>
        <p:spPr bwMode="auto">
          <a:xfrm rot="5400000">
            <a:off x="3996472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7" name="橢圓 106"/>
          <p:cNvSpPr/>
          <p:nvPr/>
        </p:nvSpPr>
        <p:spPr bwMode="auto">
          <a:xfrm rot="5400000">
            <a:off x="3996472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8" name="橢圓 107"/>
          <p:cNvSpPr/>
          <p:nvPr/>
        </p:nvSpPr>
        <p:spPr bwMode="auto">
          <a:xfrm rot="5400000">
            <a:off x="3996472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9" name="橢圓 108"/>
          <p:cNvSpPr/>
          <p:nvPr/>
        </p:nvSpPr>
        <p:spPr bwMode="auto">
          <a:xfrm rot="5400000">
            <a:off x="3996472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0" name="橢圓 109"/>
          <p:cNvSpPr/>
          <p:nvPr/>
        </p:nvSpPr>
        <p:spPr bwMode="auto">
          <a:xfrm rot="5400000">
            <a:off x="3996472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1" name="橢圓 110"/>
          <p:cNvSpPr/>
          <p:nvPr/>
        </p:nvSpPr>
        <p:spPr bwMode="auto">
          <a:xfrm rot="5400000">
            <a:off x="3996472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3" name="橢圓 112"/>
          <p:cNvSpPr/>
          <p:nvPr/>
        </p:nvSpPr>
        <p:spPr bwMode="auto">
          <a:xfrm rot="5400000">
            <a:off x="4248889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4" name="橢圓 113"/>
          <p:cNvSpPr/>
          <p:nvPr/>
        </p:nvSpPr>
        <p:spPr bwMode="auto">
          <a:xfrm rot="5400000">
            <a:off x="4248889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5" name="橢圓 114"/>
          <p:cNvSpPr/>
          <p:nvPr/>
        </p:nvSpPr>
        <p:spPr bwMode="auto">
          <a:xfrm rot="5400000">
            <a:off x="4248889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6" name="橢圓 115"/>
          <p:cNvSpPr/>
          <p:nvPr/>
        </p:nvSpPr>
        <p:spPr bwMode="auto">
          <a:xfrm rot="5400000">
            <a:off x="4248889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7" name="橢圓 116"/>
          <p:cNvSpPr/>
          <p:nvPr/>
        </p:nvSpPr>
        <p:spPr bwMode="auto">
          <a:xfrm rot="5400000">
            <a:off x="4248889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18" name="橢圓 117"/>
          <p:cNvSpPr/>
          <p:nvPr/>
        </p:nvSpPr>
        <p:spPr bwMode="auto">
          <a:xfrm rot="5400000">
            <a:off x="4248889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0" name="橢圓 119"/>
          <p:cNvSpPr/>
          <p:nvPr/>
        </p:nvSpPr>
        <p:spPr bwMode="auto">
          <a:xfrm rot="5400000">
            <a:off x="4501307" y="441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1" name="橢圓 120"/>
          <p:cNvSpPr/>
          <p:nvPr/>
        </p:nvSpPr>
        <p:spPr bwMode="auto">
          <a:xfrm rot="5400000">
            <a:off x="4501307" y="4662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2" name="橢圓 121"/>
          <p:cNvSpPr/>
          <p:nvPr/>
        </p:nvSpPr>
        <p:spPr bwMode="auto">
          <a:xfrm rot="5400000">
            <a:off x="4501307" y="4914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3" name="橢圓 122"/>
          <p:cNvSpPr/>
          <p:nvPr/>
        </p:nvSpPr>
        <p:spPr bwMode="auto">
          <a:xfrm rot="5400000">
            <a:off x="4501307" y="5166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4" name="橢圓 123"/>
          <p:cNvSpPr/>
          <p:nvPr/>
        </p:nvSpPr>
        <p:spPr bwMode="auto">
          <a:xfrm rot="5400000">
            <a:off x="4501307" y="5418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25" name="橢圓 124"/>
          <p:cNvSpPr/>
          <p:nvPr/>
        </p:nvSpPr>
        <p:spPr bwMode="auto">
          <a:xfrm rot="5400000">
            <a:off x="4501307" y="567000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32" name="Line 41"/>
          <p:cNvSpPr>
            <a:spLocks noChangeShapeType="1"/>
          </p:cNvSpPr>
          <p:nvPr/>
        </p:nvSpPr>
        <p:spPr bwMode="auto">
          <a:xfrm>
            <a:off x="5199912" y="5753518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3" name="Line 41"/>
          <p:cNvSpPr>
            <a:spLocks noChangeShapeType="1"/>
          </p:cNvSpPr>
          <p:nvPr/>
        </p:nvSpPr>
        <p:spPr bwMode="auto">
          <a:xfrm>
            <a:off x="5209443" y="5505864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4" name="Line 41"/>
          <p:cNvSpPr>
            <a:spLocks noChangeShapeType="1"/>
          </p:cNvSpPr>
          <p:nvPr/>
        </p:nvSpPr>
        <p:spPr bwMode="auto">
          <a:xfrm>
            <a:off x="5218975" y="5258209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5" name="Line 41"/>
          <p:cNvSpPr>
            <a:spLocks noChangeShapeType="1"/>
          </p:cNvSpPr>
          <p:nvPr/>
        </p:nvSpPr>
        <p:spPr bwMode="auto">
          <a:xfrm>
            <a:off x="5223744" y="5001029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6" name="Line 41"/>
          <p:cNvSpPr>
            <a:spLocks noChangeShapeType="1"/>
          </p:cNvSpPr>
          <p:nvPr/>
        </p:nvSpPr>
        <p:spPr bwMode="auto">
          <a:xfrm>
            <a:off x="5214226" y="4753374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37" name="Line 41"/>
          <p:cNvSpPr>
            <a:spLocks noChangeShapeType="1"/>
          </p:cNvSpPr>
          <p:nvPr/>
        </p:nvSpPr>
        <p:spPr bwMode="auto">
          <a:xfrm>
            <a:off x="5214232" y="4500959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138" name="群組 137"/>
          <p:cNvGrpSpPr/>
          <p:nvPr/>
        </p:nvGrpSpPr>
        <p:grpSpPr>
          <a:xfrm rot="5400000">
            <a:off x="4456138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39" name="橢圓 138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0" name="橢圓 139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1" name="橢圓 140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2" name="橢圓 141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3" name="橢圓 142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4" name="橢圓 143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45" name="群組 144"/>
          <p:cNvGrpSpPr/>
          <p:nvPr/>
        </p:nvGrpSpPr>
        <p:grpSpPr>
          <a:xfrm rot="5400000">
            <a:off x="4700300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46" name="橢圓 145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7" name="橢圓 146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8" name="橢圓 147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49" name="橢圓 148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0" name="橢圓 149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1" name="橢圓 150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52" name="群組 151"/>
          <p:cNvGrpSpPr/>
          <p:nvPr/>
        </p:nvGrpSpPr>
        <p:grpSpPr>
          <a:xfrm rot="5400000">
            <a:off x="4954299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53" name="橢圓 152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4" name="橢圓 153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5" name="橢圓 154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6" name="橢圓 155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7" name="橢圓 156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58" name="橢圓 157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59" name="群組 158"/>
          <p:cNvGrpSpPr/>
          <p:nvPr/>
        </p:nvGrpSpPr>
        <p:grpSpPr>
          <a:xfrm rot="5400000">
            <a:off x="5198753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60" name="橢圓 159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1" name="橢圓 160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2" name="橢圓 161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3" name="橢圓 162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4" name="橢圓 163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5" name="橢圓 164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66" name="群組 165"/>
          <p:cNvGrpSpPr/>
          <p:nvPr/>
        </p:nvGrpSpPr>
        <p:grpSpPr>
          <a:xfrm rot="5400000">
            <a:off x="5451170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67" name="橢圓 166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8" name="橢圓 167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69" name="橢圓 168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0" name="橢圓 169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1" name="橢圓 170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2" name="橢圓 171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grpSp>
        <p:nvGrpSpPr>
          <p:cNvPr id="173" name="群組 172"/>
          <p:cNvGrpSpPr/>
          <p:nvPr/>
        </p:nvGrpSpPr>
        <p:grpSpPr>
          <a:xfrm rot="5400000">
            <a:off x="5703588" y="5037628"/>
            <a:ext cx="1440000" cy="180000"/>
            <a:chOff x="3240000" y="3960000"/>
            <a:chExt cx="1440000" cy="180000"/>
          </a:xfrm>
          <a:solidFill>
            <a:schemeClr val="bg1"/>
          </a:solidFill>
        </p:grpSpPr>
        <p:sp>
          <p:nvSpPr>
            <p:cNvPr id="174" name="橢圓 173"/>
            <p:cNvSpPr/>
            <p:nvPr/>
          </p:nvSpPr>
          <p:spPr bwMode="auto">
            <a:xfrm>
              <a:off x="324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5" name="橢圓 174"/>
            <p:cNvSpPr/>
            <p:nvPr/>
          </p:nvSpPr>
          <p:spPr bwMode="auto">
            <a:xfrm>
              <a:off x="3492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6" name="橢圓 175"/>
            <p:cNvSpPr/>
            <p:nvPr/>
          </p:nvSpPr>
          <p:spPr bwMode="auto">
            <a:xfrm>
              <a:off x="3744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7" name="橢圓 176"/>
            <p:cNvSpPr/>
            <p:nvPr/>
          </p:nvSpPr>
          <p:spPr bwMode="auto">
            <a:xfrm>
              <a:off x="3996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8" name="橢圓 177"/>
            <p:cNvSpPr/>
            <p:nvPr/>
          </p:nvSpPr>
          <p:spPr bwMode="auto">
            <a:xfrm>
              <a:off x="4248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  <p:sp>
          <p:nvSpPr>
            <p:cNvPr id="179" name="橢圓 178"/>
            <p:cNvSpPr/>
            <p:nvPr/>
          </p:nvSpPr>
          <p:spPr bwMode="auto">
            <a:xfrm>
              <a:off x="4500000" y="3960000"/>
              <a:ext cx="180000" cy="180000"/>
            </a:xfrm>
            <a:prstGeom prst="ellipse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新細明體" pitchFamily="18" charset="-120"/>
              </a:endParaRPr>
            </a:p>
          </p:txBody>
        </p:sp>
      </p:grpSp>
      <p:sp>
        <p:nvSpPr>
          <p:cNvPr id="180" name="Text Box 74"/>
          <p:cNvSpPr txBox="1">
            <a:spLocks noChangeArrowheads="1"/>
          </p:cNvSpPr>
          <p:nvPr/>
        </p:nvSpPr>
        <p:spPr bwMode="auto">
          <a:xfrm>
            <a:off x="2952357" y="3629412"/>
            <a:ext cx="3161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1800" dirty="0" smtClean="0">
                <a:solidFill>
                  <a:srgbClr val="FF3300"/>
                </a:solidFill>
                <a:latin typeface="+mn-lt"/>
              </a:rPr>
              <a:t>+</a:t>
            </a:r>
            <a:endParaRPr lang="en-US" altLang="zh-TW" sz="1800" dirty="0">
              <a:solidFill>
                <a:srgbClr val="FF3300"/>
              </a:solidFill>
              <a:latin typeface="+mn-lt"/>
            </a:endParaRPr>
          </a:p>
          <a:p>
            <a:pPr eaLnBrk="1" hangingPunct="1"/>
            <a:r>
              <a:rPr lang="en-US" altLang="zh-TW" sz="1800" dirty="0" smtClean="0">
                <a:solidFill>
                  <a:srgbClr val="00B050"/>
                </a:solidFill>
                <a:latin typeface="+mn-lt"/>
              </a:rPr>
              <a:t>-</a:t>
            </a:r>
            <a:endParaRPr lang="en-US" altLang="zh-TW" sz="18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7435" name="Line 30"/>
          <p:cNvSpPr>
            <a:spLocks noChangeShapeType="1"/>
          </p:cNvSpPr>
          <p:nvPr/>
        </p:nvSpPr>
        <p:spPr bwMode="auto">
          <a:xfrm flipH="1">
            <a:off x="5320558" y="3849857"/>
            <a:ext cx="103266" cy="848017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39" name="Text Box 34"/>
          <p:cNvSpPr txBox="1">
            <a:spLocks noChangeArrowheads="1"/>
          </p:cNvSpPr>
          <p:nvPr/>
        </p:nvSpPr>
        <p:spPr bwMode="auto">
          <a:xfrm>
            <a:off x="5111831" y="4617389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/>
              <a:t>e</a:t>
            </a:r>
          </a:p>
        </p:txBody>
      </p:sp>
      <p:sp>
        <p:nvSpPr>
          <p:cNvPr id="17433" name="Freeform 28"/>
          <p:cNvSpPr>
            <a:spLocks/>
          </p:cNvSpPr>
          <p:nvPr/>
        </p:nvSpPr>
        <p:spPr bwMode="auto">
          <a:xfrm flipV="1">
            <a:off x="5121909" y="4983333"/>
            <a:ext cx="77787" cy="546100"/>
          </a:xfrm>
          <a:custGeom>
            <a:avLst/>
            <a:gdLst>
              <a:gd name="T0" fmla="*/ 77787 w 49"/>
              <a:gd name="T1" fmla="*/ 0 h 297"/>
              <a:gd name="T2" fmla="*/ 12700 w 49"/>
              <a:gd name="T3" fmla="*/ 130549 h 297"/>
              <a:gd name="T4" fmla="*/ 77787 w 49"/>
              <a:gd name="T5" fmla="*/ 261098 h 297"/>
              <a:gd name="T6" fmla="*/ 0 w 49"/>
              <a:gd name="T7" fmla="*/ 415551 h 297"/>
              <a:gd name="T8" fmla="*/ 65087 w 49"/>
              <a:gd name="T9" fmla="*/ 546100 h 2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" h="297">
                <a:moveTo>
                  <a:pt x="49" y="0"/>
                </a:moveTo>
                <a:lnTo>
                  <a:pt x="8" y="71"/>
                </a:lnTo>
                <a:lnTo>
                  <a:pt x="49" y="142"/>
                </a:lnTo>
                <a:lnTo>
                  <a:pt x="0" y="226"/>
                </a:lnTo>
                <a:lnTo>
                  <a:pt x="41" y="297"/>
                </a:lnTo>
              </a:path>
            </a:pathLst>
          </a:custGeom>
          <a:noFill/>
          <a:ln w="38100" cap="flat" cmpd="sng">
            <a:solidFill>
              <a:srgbClr val="9933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40" name="Text Box 35"/>
          <p:cNvSpPr txBox="1">
            <a:spLocks noChangeArrowheads="1"/>
          </p:cNvSpPr>
          <p:nvPr/>
        </p:nvSpPr>
        <p:spPr bwMode="auto">
          <a:xfrm>
            <a:off x="4865554" y="5367028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/>
              <a:t>f</a:t>
            </a:r>
          </a:p>
        </p:txBody>
      </p:sp>
      <p:sp>
        <p:nvSpPr>
          <p:cNvPr id="181" name="Line 15"/>
          <p:cNvSpPr>
            <a:spLocks noChangeShapeType="1"/>
          </p:cNvSpPr>
          <p:nvPr/>
        </p:nvSpPr>
        <p:spPr bwMode="auto">
          <a:xfrm>
            <a:off x="3878731" y="4112861"/>
            <a:ext cx="988646" cy="1393003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2" name="Line 39"/>
          <p:cNvSpPr>
            <a:spLocks noChangeShapeType="1"/>
          </p:cNvSpPr>
          <p:nvPr/>
        </p:nvSpPr>
        <p:spPr bwMode="auto">
          <a:xfrm rot="5400000">
            <a:off x="6062929" y="2555376"/>
            <a:ext cx="0" cy="6840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3" name="橢圓 182"/>
          <p:cNvSpPr/>
          <p:nvPr/>
        </p:nvSpPr>
        <p:spPr bwMode="auto">
          <a:xfrm rot="5400000">
            <a:off x="3261024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4" name="橢圓 183"/>
          <p:cNvSpPr/>
          <p:nvPr/>
        </p:nvSpPr>
        <p:spPr bwMode="auto">
          <a:xfrm rot="5400000">
            <a:off x="3505186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5" name="橢圓 184"/>
          <p:cNvSpPr/>
          <p:nvPr/>
        </p:nvSpPr>
        <p:spPr bwMode="auto">
          <a:xfrm rot="5400000">
            <a:off x="3759185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6" name="橢圓 185"/>
          <p:cNvSpPr/>
          <p:nvPr/>
        </p:nvSpPr>
        <p:spPr bwMode="auto">
          <a:xfrm rot="5400000">
            <a:off x="4003639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7" name="橢圓 186"/>
          <p:cNvSpPr/>
          <p:nvPr/>
        </p:nvSpPr>
        <p:spPr bwMode="auto">
          <a:xfrm rot="5400000">
            <a:off x="4256056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8" name="橢圓 187"/>
          <p:cNvSpPr/>
          <p:nvPr/>
        </p:nvSpPr>
        <p:spPr bwMode="auto">
          <a:xfrm rot="5400000">
            <a:off x="4508474" y="5935890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89" name="橢圓 188"/>
          <p:cNvSpPr/>
          <p:nvPr/>
        </p:nvSpPr>
        <p:spPr bwMode="auto">
          <a:xfrm rot="5400000">
            <a:off x="5086138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0" name="橢圓 189"/>
          <p:cNvSpPr/>
          <p:nvPr/>
        </p:nvSpPr>
        <p:spPr bwMode="auto">
          <a:xfrm rot="5400000">
            <a:off x="5330300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1" name="橢圓 190"/>
          <p:cNvSpPr/>
          <p:nvPr/>
        </p:nvSpPr>
        <p:spPr bwMode="auto">
          <a:xfrm rot="5400000">
            <a:off x="5584299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2" name="橢圓 191"/>
          <p:cNvSpPr/>
          <p:nvPr/>
        </p:nvSpPr>
        <p:spPr bwMode="auto">
          <a:xfrm rot="5400000">
            <a:off x="5828753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3" name="橢圓 192"/>
          <p:cNvSpPr/>
          <p:nvPr/>
        </p:nvSpPr>
        <p:spPr bwMode="auto">
          <a:xfrm rot="5400000">
            <a:off x="6081170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94" name="橢圓 193"/>
          <p:cNvSpPr/>
          <p:nvPr/>
        </p:nvSpPr>
        <p:spPr bwMode="auto">
          <a:xfrm rot="5400000">
            <a:off x="6333588" y="5943028"/>
            <a:ext cx="180000" cy="180000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pic>
        <p:nvPicPr>
          <p:cNvPr id="198" name="圖片 1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26367" y="4028522"/>
            <a:ext cx="2242909" cy="17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3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74LS00 (1/3)</a:t>
            </a:r>
            <a:endParaRPr lang="zh-TW" altLang="en-US" dirty="0" smtClean="0"/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299" y="888547"/>
            <a:ext cx="9217025" cy="4113213"/>
          </a:xfrm>
          <a:noFill/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32" y="4403033"/>
            <a:ext cx="3104748" cy="1552374"/>
          </a:xfrm>
          <a:prstGeom prst="rect">
            <a:avLst/>
          </a:prstGeom>
        </p:spPr>
      </p:pic>
      <p:sp>
        <p:nvSpPr>
          <p:cNvPr id="4" name="套索 3"/>
          <p:cNvSpPr/>
          <p:nvPr/>
        </p:nvSpPr>
        <p:spPr bwMode="auto">
          <a:xfrm rot="12120000">
            <a:off x="606194" y="2989341"/>
            <a:ext cx="410099" cy="437810"/>
          </a:xfrm>
          <a:prstGeom prst="chor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" name="橢圓 4"/>
          <p:cNvSpPr/>
          <p:nvPr/>
        </p:nvSpPr>
        <p:spPr bwMode="auto">
          <a:xfrm>
            <a:off x="5863647" y="4348370"/>
            <a:ext cx="218661" cy="218661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95732" y="3837654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Vcc</a:t>
            </a:r>
            <a:r>
              <a:rPr lang="en-US" altLang="zh-TW" dirty="0" smtClean="0">
                <a:solidFill>
                  <a:srgbClr val="FF0000"/>
                </a:solidFill>
              </a:rPr>
              <a:t> (5V)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8232911" y="5865956"/>
            <a:ext cx="218661" cy="218661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000" b="1" i="0" u="none" strike="noStrike" cap="none" normalizeH="0" baseline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570845" y="5762191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ground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807928" y="5858799"/>
            <a:ext cx="1106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1    2   3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308052" y="4292427"/>
            <a:ext cx="1178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10   9   </a:t>
            </a:r>
            <a:r>
              <a:rPr lang="en-US" altLang="zh-TW" dirty="0">
                <a:solidFill>
                  <a:srgbClr val="FFC000"/>
                </a:solidFill>
              </a:rPr>
              <a:t>8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399731" y="433302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70C0"/>
                </a:solidFill>
              </a:rPr>
              <a:t>NAND gate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494463" y="426882"/>
            <a:ext cx="162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Not - AND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1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AAAAAA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AAAAAA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DICLab</Template>
  <TotalTime>6843</TotalTime>
  <Pages>13</Pages>
  <Words>567</Words>
  <Application>Microsoft Office PowerPoint</Application>
  <PresentationFormat>A4 紙張 (210x297 公釐)</PresentationFormat>
  <Paragraphs>216</Paragraphs>
  <Slides>27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微軟正黑體</vt:lpstr>
      <vt:lpstr>新細明體</vt:lpstr>
      <vt:lpstr>標楷體</vt:lpstr>
      <vt:lpstr>Arial</vt:lpstr>
      <vt:lpstr>Calibri</vt:lpstr>
      <vt:lpstr>Times New Roman</vt:lpstr>
      <vt:lpstr>Wingdings</vt:lpstr>
      <vt:lpstr>Edge</vt:lpstr>
      <vt:lpstr>Document</vt:lpstr>
      <vt:lpstr>PowerPoint 簡報</vt:lpstr>
      <vt:lpstr>PowerPoint 簡報</vt:lpstr>
      <vt:lpstr>Outline (10/07)</vt:lpstr>
      <vt:lpstr>Introduction of Solderless Breadboard </vt:lpstr>
      <vt:lpstr>The Solderless Breadboard in CSIE NCKU</vt:lpstr>
      <vt:lpstr>Various Breadboards</vt:lpstr>
      <vt:lpstr>Top View of the Solderless Breadboard</vt:lpstr>
      <vt:lpstr>PowerPoint 簡報</vt:lpstr>
      <vt:lpstr>74LS00 (1/3)</vt:lpstr>
      <vt:lpstr>PowerPoint 簡報</vt:lpstr>
      <vt:lpstr>PowerPoint 簡報</vt:lpstr>
      <vt:lpstr>Example: Connection with 74LS00 Chip(1/7) </vt:lpstr>
      <vt:lpstr>Example: Connection with 74LS00 Chip(2/7) </vt:lpstr>
      <vt:lpstr>Example: Connection with 74LS00 Chip(3/7) </vt:lpstr>
      <vt:lpstr>Example: Connection with 74LS00 Chip(4/7) </vt:lpstr>
      <vt:lpstr>Example: Connection with 74LS00 Chip(5/7) </vt:lpstr>
      <vt:lpstr>Example: Connection with 74LS00 Chip(6/7) </vt:lpstr>
      <vt:lpstr>Example: Connection with 74LS00 Chip(7/7) </vt:lpstr>
      <vt:lpstr>74LS00</vt:lpstr>
      <vt:lpstr>74LS04</vt:lpstr>
      <vt:lpstr>74LS08</vt:lpstr>
      <vt:lpstr>74LS32</vt:lpstr>
      <vt:lpstr>Three representations for a circuit</vt:lpstr>
      <vt:lpstr>Equipment</vt:lpstr>
      <vt:lpstr>Lab notice</vt:lpstr>
      <vt:lpstr>Lab 01 </vt:lpstr>
      <vt:lpstr>Lab 02-1 (Optional)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# 1: digital circuits</dc:title>
  <dc:creator>實驗室</dc:creator>
  <cp:lastModifiedBy>冠渝 黃</cp:lastModifiedBy>
  <cp:revision>386</cp:revision>
  <cp:lastPrinted>2015-06-16T08:51:35Z</cp:lastPrinted>
  <dcterms:created xsi:type="dcterms:W3CDTF">1995-09-19T12:53:44Z</dcterms:created>
  <dcterms:modified xsi:type="dcterms:W3CDTF">2021-10-06T10:55:15Z</dcterms:modified>
</cp:coreProperties>
</file>